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2.bin" ContentType="application/vnd.openxmlformats-officedocument.oleObject"/>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1" r:id="rId3"/>
    <p:sldId id="262" r:id="rId4"/>
    <p:sldId id="263" r:id="rId5"/>
    <p:sldId id="264" r:id="rId6"/>
    <p:sldId id="265" r:id="rId7"/>
    <p:sldId id="266" r:id="rId8"/>
    <p:sldId id="268" r:id="rId9"/>
    <p:sldId id="269" r:id="rId10"/>
    <p:sldId id="270" r:id="rId11"/>
    <p:sldId id="271" r:id="rId12"/>
    <p:sldId id="285" r:id="rId13"/>
    <p:sldId id="259" r:id="rId14"/>
    <p:sldId id="275" r:id="rId15"/>
    <p:sldId id="276" r:id="rId16"/>
    <p:sldId id="273" r:id="rId17"/>
    <p:sldId id="272" r:id="rId18"/>
    <p:sldId id="279" r:id="rId19"/>
    <p:sldId id="278" r:id="rId20"/>
    <p:sldId id="280" r:id="rId21"/>
    <p:sldId id="287" r:id="rId22"/>
    <p:sldId id="281" r:id="rId23"/>
    <p:sldId id="288" r:id="rId24"/>
    <p:sldId id="282" r:id="rId25"/>
    <p:sldId id="286" r:id="rId26"/>
    <p:sldId id="283" r:id="rId27"/>
    <p:sldId id="284"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3" d="100"/>
          <a:sy n="83" d="100"/>
        </p:scale>
        <p:origin x="-14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909729-D2B8-D440-8350-86FB134FFB64}" type="datetimeFigureOut">
              <a:rPr lang="en-US" smtClean="0"/>
              <a:t>5/16/12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BC35D7-747D-5A45-94D5-FE55788D730A}" type="slidenum">
              <a:rPr lang="en-US" smtClean="0"/>
              <a:t>‹#›</a:t>
            </a:fld>
            <a:endParaRPr lang="en-US"/>
          </a:p>
        </p:txBody>
      </p:sp>
    </p:spTree>
    <p:extLst>
      <p:ext uri="{BB962C8B-B14F-4D97-AF65-F5344CB8AC3E}">
        <p14:creationId xmlns:p14="http://schemas.microsoft.com/office/powerpoint/2010/main" val="25614616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85F2C-E4EF-4AAA-ACC6-2302DEE0E2E7}" type="slidenum">
              <a:rPr lang="en-US"/>
              <a:pPr/>
              <a:t>2</a:t>
            </a:fld>
            <a:endParaRPr 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r>
              <a:rPr lang="en-US" baseline="0" dirty="0" smtClean="0"/>
              <a:t>Two electrodes around a tissue …</a:t>
            </a:r>
          </a:p>
          <a:p>
            <a:r>
              <a:rPr lang="en-US" baseline="0" dirty="0" smtClean="0"/>
              <a:t>what they found</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554EE6-2A13-9546-AAC1-A0DA6A89730B}" type="slidenum">
              <a:rPr lang="en-US"/>
              <a:pPr/>
              <a:t>11</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r>
              <a:rPr lang="en-US" dirty="0" smtClean="0"/>
              <a:t>REFERENCE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85F2C-E4EF-4AAA-ACC6-2302DEE0E2E7}" type="slidenum">
              <a:rPr lang="en-US"/>
              <a:pPr/>
              <a:t>3</a:t>
            </a:fld>
            <a:endParaRPr 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factor I will talk most about is tissue</a:t>
            </a:r>
            <a:r>
              <a:rPr lang="en-US" baseline="0" dirty="0" smtClean="0"/>
              <a:t> morphology.  </a:t>
            </a:r>
            <a:r>
              <a:rPr lang="en-US" dirty="0" smtClean="0"/>
              <a:t>So for example.  If we look at a typical cell within some background of extracellular matrix</a:t>
            </a:r>
            <a:r>
              <a:rPr lang="en-US" baseline="0" dirty="0" smtClean="0"/>
              <a:t> and we try to pass a current through the tissue.  The current will actually take multiple paths going through this tissue. </a:t>
            </a:r>
            <a:endParaRPr lang="en-US" dirty="0"/>
          </a:p>
        </p:txBody>
      </p:sp>
      <p:sp>
        <p:nvSpPr>
          <p:cNvPr id="4" name="Slide Number Placeholder 3"/>
          <p:cNvSpPr>
            <a:spLocks noGrp="1"/>
          </p:cNvSpPr>
          <p:nvPr>
            <p:ph type="sldNum" sz="quarter" idx="10"/>
          </p:nvPr>
        </p:nvSpPr>
        <p:spPr/>
        <p:txBody>
          <a:bodyPr/>
          <a:lstStyle/>
          <a:p>
            <a:fld id="{01BCF8EB-EDD4-4439-86F8-4408D9FD7FC8}"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It can split up and pass around the cell as shown by the red lines.  It could pass directly through the cell as shown by the blue line.  Or it could flow in combination through and around the cell.  The path the current chooses depends on a number of things.  One of the primary influences is the cell membrane.</a:t>
            </a:r>
            <a:endParaRPr lang="en-US" dirty="0"/>
          </a:p>
        </p:txBody>
      </p:sp>
      <p:sp>
        <p:nvSpPr>
          <p:cNvPr id="4" name="Slide Number Placeholder 3"/>
          <p:cNvSpPr>
            <a:spLocks noGrp="1"/>
          </p:cNvSpPr>
          <p:nvPr>
            <p:ph type="sldNum" sz="quarter" idx="10"/>
          </p:nvPr>
        </p:nvSpPr>
        <p:spPr/>
        <p:txBody>
          <a:bodyPr/>
          <a:lstStyle/>
          <a:p>
            <a:fld id="{01BCF8EB-EDD4-4439-86F8-4408D9FD7FC8}"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60AFF0-BDD6-47E8-AE89-699FB3531104}" type="slidenum">
              <a:rPr lang="en-US"/>
              <a:pPr/>
              <a:t>6</a:t>
            </a:fld>
            <a:endParaRPr lang="en-US"/>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why do we expect the electrical properties to differ</a:t>
            </a:r>
            <a:r>
              <a:rPr lang="en-US" baseline="0" dirty="0" smtClean="0"/>
              <a:t> in prostate.  Here are H and E slides of the four primary tissues types typically found in prostate.  Stroma is largely </a:t>
            </a:r>
            <a:r>
              <a:rPr lang="en-US" baseline="0" dirty="0" err="1" smtClean="0"/>
              <a:t>acellular</a:t>
            </a:r>
            <a:r>
              <a:rPr lang="en-US" baseline="0" dirty="0" smtClean="0"/>
              <a:t> with a large proportion of extracellular matrix.  Normal glandular tissue represents the typical functional units of the prostate.  Glandular lumens of a fairly homogenous size are present.  In benign prostatic hyperplasia we have an increased number of glands with a more </a:t>
            </a:r>
            <a:r>
              <a:rPr lang="en-US" baseline="0" dirty="0" err="1" smtClean="0"/>
              <a:t>papilary</a:t>
            </a:r>
            <a:r>
              <a:rPr lang="en-US" baseline="0" dirty="0" smtClean="0"/>
              <a:t> component to the glandular lumens. And with cancer of the prostate we see a very dense structure of poorly formed glands that are quite small and taking up most of the tissue space.  The primary morphological structures that we believe influence the electrical properties include the proportion of extracellular matrix, the number of cells and cell density, the density of glands and luminal sizes, cell membrane integrity and cellular heterogeneity.  As you can see many of the properties vary across the different tissue types.  So we wanted to assess how significant the electrical property differences are in prostate.</a:t>
            </a:r>
            <a:endParaRPr lang="en-US" dirty="0"/>
          </a:p>
        </p:txBody>
      </p:sp>
      <p:sp>
        <p:nvSpPr>
          <p:cNvPr id="4" name="Slide Number Placeholder 3"/>
          <p:cNvSpPr>
            <a:spLocks noGrp="1"/>
          </p:cNvSpPr>
          <p:nvPr>
            <p:ph type="sldNum" sz="quarter" idx="10"/>
          </p:nvPr>
        </p:nvSpPr>
        <p:spPr/>
        <p:txBody>
          <a:bodyPr/>
          <a:lstStyle/>
          <a:p>
            <a:fld id="{D6CBD879-AD92-4B62-B628-99017D750FAD}"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Three primary</a:t>
            </a:r>
            <a:r>
              <a:rPr lang="en-US" baseline="0" dirty="0" smtClean="0"/>
              <a:t> components to system design: electrodes and probe </a:t>
            </a:r>
            <a:r>
              <a:rPr lang="en-US" baseline="0" dirty="0" err="1" smtClean="0"/>
              <a:t>geometery</a:t>
            </a:r>
            <a:r>
              <a:rPr lang="en-US" baseline="0" dirty="0" smtClean="0"/>
              <a:t>, hardware for current and voltage sensing, and software…</a:t>
            </a:r>
            <a:endParaRPr lang="en-US" dirty="0" smtClean="0"/>
          </a:p>
          <a:p>
            <a:r>
              <a:rPr lang="en-US" dirty="0" smtClean="0"/>
              <a:t>So to do that you can place a number of electrodes around some body of interest.  In this case I am just showing some circular body</a:t>
            </a:r>
            <a:r>
              <a:rPr lang="en-US" baseline="0" dirty="0" smtClean="0"/>
              <a:t> part with some region of different conductivity embedded within it.  The red lines represent electrodes place on the periphery of the object and you can measure the impedance between different pairs of electrodes.  In this schematic as we measure between the top electrode along the sigma 1 path we measure one impedance while if we measure along some other paths sigma 2 we would measure some different impedance.  We can measure the impedance between all the different pairings of electrodes.  All of these data along with the </a:t>
            </a:r>
            <a:r>
              <a:rPr lang="en-US" baseline="0" dirty="0" err="1" smtClean="0"/>
              <a:t>geometery</a:t>
            </a:r>
            <a:r>
              <a:rPr lang="en-US" baseline="0" dirty="0" smtClean="0"/>
              <a:t> of the object and the </a:t>
            </a:r>
            <a:r>
              <a:rPr lang="en-US" baseline="0" dirty="0" err="1" smtClean="0"/>
              <a:t>eletcrode</a:t>
            </a:r>
            <a:r>
              <a:rPr lang="en-US" baseline="0" dirty="0" smtClean="0"/>
              <a:t> locations can be input to a computer model that performs some image reconstruction and we get out a map of the conductivity or other electrical properties.  So you can really place these electrode in any configuration you want, but you have to have a pretty good idea of where you place them so you can construct a model that accurately matched the geometry of the imaging configuration.</a:t>
            </a:r>
            <a:endParaRPr lang="en-US" dirty="0"/>
          </a:p>
        </p:txBody>
      </p:sp>
      <p:sp>
        <p:nvSpPr>
          <p:cNvPr id="4" name="Slide Number Placeholder 3"/>
          <p:cNvSpPr>
            <a:spLocks noGrp="1"/>
          </p:cNvSpPr>
          <p:nvPr>
            <p:ph type="sldNum" sz="quarter" idx="10"/>
          </p:nvPr>
        </p:nvSpPr>
        <p:spPr/>
        <p:txBody>
          <a:bodyPr/>
          <a:lstStyle/>
          <a:p>
            <a:fld id="{01BCF8EB-EDD4-4439-86F8-4408D9FD7FC8}"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A30AB7-8D1B-41E9-8FB4-D8652D95A5DD}" type="slidenum">
              <a:rPr lang="en-US"/>
              <a:pPr/>
              <a:t>9</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r>
              <a:rPr lang="en-US" dirty="0" smtClean="0"/>
              <a:t>So here is an example</a:t>
            </a:r>
            <a:r>
              <a:rPr lang="en-US" baseline="0" dirty="0" smtClean="0"/>
              <a:t> of a breast imaging </a:t>
            </a:r>
            <a:r>
              <a:rPr lang="en-US" baseline="0" dirty="0" err="1" smtClean="0"/>
              <a:t>eit</a:t>
            </a:r>
            <a:r>
              <a:rPr lang="en-US" baseline="0" dirty="0" smtClean="0"/>
              <a:t> system that we have constructed.  This was constructed as part of one of Keith </a:t>
            </a:r>
            <a:r>
              <a:rPr lang="en-US" baseline="0" dirty="0" err="1" smtClean="0"/>
              <a:t>Paulsens</a:t>
            </a:r>
            <a:r>
              <a:rPr lang="en-US" baseline="0" dirty="0" smtClean="0"/>
              <a:t> research programs in developing alternative modalities for breast imaging.  We use a 3D mesh to represent the geometry of the breast and in this case that is shown we have a woman with a tumor in here lower outer quadrant of her right breast.  I don’t want to spend to much time on this and instead talk about a device we have developed for imaging the electrical properties of prostate.</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I’ll just introduce</a:t>
            </a:r>
            <a:r>
              <a:rPr lang="en-US" baseline="0" dirty="0" smtClean="0"/>
              <a:t> a number of systems we have and are developing</a:t>
            </a:r>
            <a:endParaRPr lang="en-US" dirty="0"/>
          </a:p>
        </p:txBody>
      </p:sp>
      <p:sp>
        <p:nvSpPr>
          <p:cNvPr id="4" name="Slide Number Placeholder 3"/>
          <p:cNvSpPr>
            <a:spLocks noGrp="1"/>
          </p:cNvSpPr>
          <p:nvPr>
            <p:ph type="sldNum" sz="quarter" idx="10"/>
          </p:nvPr>
        </p:nvSpPr>
        <p:spPr/>
        <p:txBody>
          <a:bodyPr/>
          <a:lstStyle/>
          <a:p>
            <a:fld id="{D6CBD879-AD92-4B62-B628-99017D750FAD}"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4BB5C0-9AE2-5345-B241-10E237A89151}" type="datetimeFigureOut">
              <a:rPr lang="en-US" smtClean="0"/>
              <a:t>5/16/12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1572276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4BB5C0-9AE2-5345-B241-10E237A89151}" type="datetimeFigureOut">
              <a:rPr lang="en-US" smtClean="0"/>
              <a:t>5/16/12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1791639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4BB5C0-9AE2-5345-B241-10E237A89151}" type="datetimeFigureOut">
              <a:rPr lang="en-US" smtClean="0"/>
              <a:t>5/16/12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103883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4BB5C0-9AE2-5345-B241-10E237A89151}" type="datetimeFigureOut">
              <a:rPr lang="en-US" smtClean="0"/>
              <a:t>5/16/12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1403853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4BB5C0-9AE2-5345-B241-10E237A89151}" type="datetimeFigureOut">
              <a:rPr lang="en-US" smtClean="0"/>
              <a:t>5/16/12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313529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4BB5C0-9AE2-5345-B241-10E237A89151}" type="datetimeFigureOut">
              <a:rPr lang="en-US" smtClean="0"/>
              <a:t>5/16/12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152220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4BB5C0-9AE2-5345-B241-10E237A89151}" type="datetimeFigureOut">
              <a:rPr lang="en-US" smtClean="0"/>
              <a:t>5/16/12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2147328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4BB5C0-9AE2-5345-B241-10E237A89151}" type="datetimeFigureOut">
              <a:rPr lang="en-US" smtClean="0"/>
              <a:t>5/16/12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1461529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BB5C0-9AE2-5345-B241-10E237A89151}" type="datetimeFigureOut">
              <a:rPr lang="en-US" smtClean="0"/>
              <a:t>5/16/12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2994945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4BB5C0-9AE2-5345-B241-10E237A89151}" type="datetimeFigureOut">
              <a:rPr lang="en-US" smtClean="0"/>
              <a:t>5/16/12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3488138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4BB5C0-9AE2-5345-B241-10E237A89151}" type="datetimeFigureOut">
              <a:rPr lang="en-US" smtClean="0"/>
              <a:t>5/16/12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89465-8443-614E-9A44-81BCE4C03E25}" type="slidenum">
              <a:rPr lang="en-US" smtClean="0"/>
              <a:t>‹#›</a:t>
            </a:fld>
            <a:endParaRPr lang="en-US"/>
          </a:p>
        </p:txBody>
      </p:sp>
    </p:spTree>
    <p:extLst>
      <p:ext uri="{BB962C8B-B14F-4D97-AF65-F5344CB8AC3E}">
        <p14:creationId xmlns:p14="http://schemas.microsoft.com/office/powerpoint/2010/main" val="36879841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4BB5C0-9AE2-5345-B241-10E237A89151}" type="datetimeFigureOut">
              <a:rPr lang="en-US" smtClean="0"/>
              <a:t>5/16/12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89465-8443-614E-9A44-81BCE4C03E25}" type="slidenum">
              <a:rPr lang="en-US" smtClean="0"/>
              <a:t>‹#›</a:t>
            </a:fld>
            <a:endParaRPr lang="en-US"/>
          </a:p>
        </p:txBody>
      </p:sp>
    </p:spTree>
    <p:extLst>
      <p:ext uri="{BB962C8B-B14F-4D97-AF65-F5344CB8AC3E}">
        <p14:creationId xmlns:p14="http://schemas.microsoft.com/office/powerpoint/2010/main" val="4254244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oleObject" Target="../embeddings/oleObject2.bin"/><Relationship Id="rId7" Type="http://schemas.openxmlformats.org/officeDocument/2006/relationships/image" Target="../media/image16.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3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4.jpeg"/><Relationship Id="rId5" Type="http://schemas.openxmlformats.org/officeDocument/2006/relationships/oleObject" Target="../embeddings/oleObject1.bin"/><Relationship Id="rId6"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emf"/><Relationship Id="rId8"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ENGS 129 </a:t>
            </a:r>
            <a:endParaRPr lang="en-US" dirty="0"/>
          </a:p>
        </p:txBody>
      </p:sp>
      <p:sp>
        <p:nvSpPr>
          <p:cNvPr id="3" name="Subtitle 2"/>
          <p:cNvSpPr>
            <a:spLocks noGrp="1"/>
          </p:cNvSpPr>
          <p:nvPr>
            <p:ph type="subTitle" idx="1"/>
          </p:nvPr>
        </p:nvSpPr>
        <p:spPr/>
        <p:txBody>
          <a:bodyPr/>
          <a:lstStyle/>
          <a:p>
            <a:r>
              <a:rPr lang="en-US" dirty="0" err="1" smtClean="0"/>
              <a:t>Bioimpedance</a:t>
            </a:r>
            <a:endParaRPr lang="en-US" dirty="0" smtClean="0"/>
          </a:p>
          <a:p>
            <a:r>
              <a:rPr lang="en-US" dirty="0" smtClean="0"/>
              <a:t>May 16, 2012</a:t>
            </a:r>
            <a:endParaRPr lang="en-US" dirty="0"/>
          </a:p>
        </p:txBody>
      </p:sp>
    </p:spTree>
    <p:extLst>
      <p:ext uri="{BB962C8B-B14F-4D97-AF65-F5344CB8AC3E}">
        <p14:creationId xmlns:p14="http://schemas.microsoft.com/office/powerpoint/2010/main" val="3443551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a:off x="1981200" y="914400"/>
            <a:ext cx="6172200" cy="3987800"/>
            <a:chOff x="1776" y="768"/>
            <a:chExt cx="3888" cy="2512"/>
          </a:xfrm>
          <a:noFill/>
        </p:grpSpPr>
        <p:pic>
          <p:nvPicPr>
            <p:cNvPr id="502787" name="Picture 3"/>
            <p:cNvPicPr>
              <a:picLocks noChangeAspect="1" noChangeArrowheads="1"/>
            </p:cNvPicPr>
            <p:nvPr/>
          </p:nvPicPr>
          <p:blipFill>
            <a:blip r:embed="rId4"/>
            <a:srcRect/>
            <a:stretch>
              <a:fillRect/>
            </a:stretch>
          </p:blipFill>
          <p:spPr bwMode="auto">
            <a:xfrm>
              <a:off x="1776" y="768"/>
              <a:ext cx="3888" cy="2512"/>
            </a:xfrm>
            <a:prstGeom prst="rect">
              <a:avLst/>
            </a:prstGeom>
            <a:grpFill/>
            <a:ln w="9525">
              <a:solidFill>
                <a:srgbClr val="FFFFFF"/>
              </a:solidFill>
              <a:miter lim="800000"/>
              <a:headEnd/>
              <a:tailEnd/>
            </a:ln>
            <a:effectLst/>
          </p:spPr>
        </p:pic>
        <p:sp>
          <p:nvSpPr>
            <p:cNvPr id="502789" name="Rectangle 5"/>
            <p:cNvSpPr>
              <a:spLocks noChangeArrowheads="1"/>
            </p:cNvSpPr>
            <p:nvPr/>
          </p:nvSpPr>
          <p:spPr bwMode="auto">
            <a:xfrm>
              <a:off x="4239" y="841"/>
              <a:ext cx="234" cy="222"/>
            </a:xfrm>
            <a:prstGeom prst="rect">
              <a:avLst/>
            </a:prstGeom>
            <a:solidFill>
              <a:srgbClr val="FFFFFF"/>
            </a:solidFill>
            <a:ln w="9525">
              <a:solidFill>
                <a:schemeClr val="bg1"/>
              </a:solidFill>
              <a:miter lim="800000"/>
              <a:headEnd/>
              <a:tailEnd/>
            </a:ln>
            <a:effectLst/>
          </p:spPr>
          <p:txBody>
            <a:bodyPr wrap="none" anchor="ctr">
              <a:prstTxWarp prst="textNoShape">
                <a:avLst/>
              </a:prstTxWarp>
            </a:bodyPr>
            <a:lstStyle/>
            <a:p>
              <a:pPr algn="ctr"/>
              <a:r>
                <a:rPr lang="en-US" altLang="ko-KR" b="1" dirty="0">
                  <a:ea typeface="굴림" pitchFamily="1" charset="-127"/>
                  <a:cs typeface="굴림" pitchFamily="1" charset="-127"/>
                </a:rPr>
                <a:t>V</a:t>
              </a:r>
              <a:r>
                <a:rPr lang="en-US" altLang="ko-KR" b="1" baseline="-25000" dirty="0">
                  <a:ea typeface="굴림" pitchFamily="1" charset="-127"/>
                  <a:cs typeface="굴림" pitchFamily="1" charset="-127"/>
                </a:rPr>
                <a:t>C</a:t>
              </a:r>
            </a:p>
          </p:txBody>
        </p:sp>
        <p:sp>
          <p:nvSpPr>
            <p:cNvPr id="502790" name="Rectangle 6"/>
            <p:cNvSpPr>
              <a:spLocks noChangeArrowheads="1"/>
            </p:cNvSpPr>
            <p:nvPr/>
          </p:nvSpPr>
          <p:spPr bwMode="auto">
            <a:xfrm>
              <a:off x="4854" y="844"/>
              <a:ext cx="234" cy="222"/>
            </a:xfrm>
            <a:prstGeom prst="rect">
              <a:avLst/>
            </a:prstGeom>
            <a:solidFill>
              <a:srgbClr val="FFFFFF"/>
            </a:solidFill>
            <a:ln w="9525">
              <a:solidFill>
                <a:schemeClr val="bg1"/>
              </a:solidFill>
              <a:miter lim="800000"/>
              <a:headEnd/>
              <a:tailEnd/>
            </a:ln>
            <a:effectLst/>
          </p:spPr>
          <p:txBody>
            <a:bodyPr wrap="none" anchor="ctr">
              <a:prstTxWarp prst="textNoShape">
                <a:avLst/>
              </a:prstTxWarp>
            </a:bodyPr>
            <a:lstStyle/>
            <a:p>
              <a:pPr algn="ctr"/>
              <a:r>
                <a:rPr lang="en-US" altLang="ko-KR" b="1">
                  <a:ea typeface="굴림" pitchFamily="1" charset="-127"/>
                  <a:cs typeface="굴림" pitchFamily="1" charset="-127"/>
                </a:rPr>
                <a:t>V</a:t>
              </a:r>
              <a:r>
                <a:rPr lang="en-US" altLang="ko-KR" b="1" baseline="-25000">
                  <a:ea typeface="굴림" pitchFamily="1" charset="-127"/>
                  <a:cs typeface="굴림" pitchFamily="1" charset="-127"/>
                </a:rPr>
                <a:t>D</a:t>
              </a:r>
            </a:p>
          </p:txBody>
        </p:sp>
        <p:sp>
          <p:nvSpPr>
            <p:cNvPr id="502791" name="Rectangle 7"/>
            <p:cNvSpPr>
              <a:spLocks noChangeArrowheads="1"/>
            </p:cNvSpPr>
            <p:nvPr/>
          </p:nvSpPr>
          <p:spPr bwMode="auto">
            <a:xfrm>
              <a:off x="4245" y="2977"/>
              <a:ext cx="234" cy="222"/>
            </a:xfrm>
            <a:prstGeom prst="rect">
              <a:avLst/>
            </a:prstGeom>
            <a:solidFill>
              <a:srgbClr val="FFFFFF"/>
            </a:solidFill>
            <a:ln w="9525">
              <a:solidFill>
                <a:schemeClr val="bg1"/>
              </a:solidFill>
              <a:miter lim="800000"/>
              <a:headEnd/>
              <a:tailEnd/>
            </a:ln>
            <a:effectLst/>
          </p:spPr>
          <p:txBody>
            <a:bodyPr wrap="none" anchor="ctr">
              <a:prstTxWarp prst="textNoShape">
                <a:avLst/>
              </a:prstTxWarp>
            </a:bodyPr>
            <a:lstStyle/>
            <a:p>
              <a:pPr algn="ctr"/>
              <a:r>
                <a:rPr lang="en-US" altLang="ko-KR" b="1" dirty="0">
                  <a:ea typeface="굴림" pitchFamily="1" charset="-127"/>
                  <a:cs typeface="굴림" pitchFamily="1" charset="-127"/>
                </a:rPr>
                <a:t>V</a:t>
              </a:r>
              <a:r>
                <a:rPr lang="en-US" altLang="ko-KR" b="1" baseline="-25000" dirty="0">
                  <a:ea typeface="굴림" pitchFamily="1" charset="-127"/>
                  <a:cs typeface="굴림" pitchFamily="1" charset="-127"/>
                </a:rPr>
                <a:t>C</a:t>
              </a:r>
            </a:p>
          </p:txBody>
        </p:sp>
        <p:sp>
          <p:nvSpPr>
            <p:cNvPr id="502792" name="Rectangle 8"/>
            <p:cNvSpPr>
              <a:spLocks noChangeArrowheads="1"/>
            </p:cNvSpPr>
            <p:nvPr/>
          </p:nvSpPr>
          <p:spPr bwMode="auto">
            <a:xfrm>
              <a:off x="4860" y="2980"/>
              <a:ext cx="234" cy="222"/>
            </a:xfrm>
            <a:prstGeom prst="rect">
              <a:avLst/>
            </a:prstGeom>
            <a:solidFill>
              <a:srgbClr val="FFFFFF"/>
            </a:solidFill>
            <a:ln w="9525">
              <a:solidFill>
                <a:schemeClr val="bg1"/>
              </a:solidFill>
              <a:miter lim="800000"/>
              <a:headEnd/>
              <a:tailEnd/>
            </a:ln>
            <a:effectLst/>
          </p:spPr>
          <p:txBody>
            <a:bodyPr wrap="none" anchor="ctr">
              <a:prstTxWarp prst="textNoShape">
                <a:avLst/>
              </a:prstTxWarp>
            </a:bodyPr>
            <a:lstStyle/>
            <a:p>
              <a:pPr algn="ctr"/>
              <a:r>
                <a:rPr lang="en-US" altLang="ko-KR" b="1">
                  <a:ea typeface="굴림" pitchFamily="1" charset="-127"/>
                  <a:cs typeface="굴림" pitchFamily="1" charset="-127"/>
                </a:rPr>
                <a:t>V</a:t>
              </a:r>
              <a:r>
                <a:rPr lang="en-US" altLang="ko-KR" b="1" baseline="-25000">
                  <a:ea typeface="굴림" pitchFamily="1" charset="-127"/>
                  <a:cs typeface="굴림" pitchFamily="1" charset="-127"/>
                </a:rPr>
                <a:t>D</a:t>
              </a:r>
            </a:p>
          </p:txBody>
        </p:sp>
        <p:sp>
          <p:nvSpPr>
            <p:cNvPr id="502793" name="Rectangle 9"/>
            <p:cNvSpPr>
              <a:spLocks noChangeArrowheads="1"/>
            </p:cNvSpPr>
            <p:nvPr/>
          </p:nvSpPr>
          <p:spPr bwMode="auto">
            <a:xfrm>
              <a:off x="4083" y="1462"/>
              <a:ext cx="104" cy="86"/>
            </a:xfrm>
            <a:prstGeom prst="rect">
              <a:avLst/>
            </a:prstGeom>
            <a:solidFill>
              <a:schemeClr val="bg1"/>
            </a:solidFill>
            <a:ln w="9525">
              <a:solidFill>
                <a:schemeClr val="bg1"/>
              </a:solidFill>
              <a:miter lim="800000"/>
              <a:headEnd/>
              <a:tailEnd/>
            </a:ln>
            <a:effectLst/>
          </p:spPr>
          <p:txBody>
            <a:bodyPr wrap="none" lIns="0" tIns="0" rIns="0" bIns="0" anchor="ctr">
              <a:prstTxWarp prst="textNoShape">
                <a:avLst/>
              </a:prstTxWarp>
            </a:bodyPr>
            <a:lstStyle/>
            <a:p>
              <a:pPr algn="ctr"/>
              <a:r>
                <a:rPr lang="en-US" altLang="ko-KR" sz="800" b="1" dirty="0">
                  <a:ea typeface="굴림" pitchFamily="1" charset="-127"/>
                  <a:cs typeface="굴림" pitchFamily="1" charset="-127"/>
                </a:rPr>
                <a:t>C</a:t>
              </a:r>
              <a:endParaRPr lang="en-US" altLang="ko-KR" sz="800" b="1" baseline="-25000" dirty="0">
                <a:ea typeface="굴림" pitchFamily="1" charset="-127"/>
                <a:cs typeface="굴림" pitchFamily="1" charset="-127"/>
              </a:endParaRPr>
            </a:p>
          </p:txBody>
        </p:sp>
        <p:sp>
          <p:nvSpPr>
            <p:cNvPr id="502794" name="Rectangle 10"/>
            <p:cNvSpPr>
              <a:spLocks noChangeArrowheads="1"/>
            </p:cNvSpPr>
            <p:nvPr/>
          </p:nvSpPr>
          <p:spPr bwMode="auto">
            <a:xfrm>
              <a:off x="4098" y="1763"/>
              <a:ext cx="104" cy="86"/>
            </a:xfrm>
            <a:prstGeom prst="rect">
              <a:avLst/>
            </a:prstGeom>
            <a:solidFill>
              <a:schemeClr val="bg1"/>
            </a:solidFill>
            <a:ln w="9525">
              <a:solidFill>
                <a:schemeClr val="bg1"/>
              </a:solidFill>
              <a:miter lim="800000"/>
              <a:headEnd/>
              <a:tailEnd/>
            </a:ln>
            <a:effectLst/>
          </p:spPr>
          <p:txBody>
            <a:bodyPr wrap="none" lIns="0" tIns="0" rIns="0" bIns="0" anchor="ctr">
              <a:prstTxWarp prst="textNoShape">
                <a:avLst/>
              </a:prstTxWarp>
            </a:bodyPr>
            <a:lstStyle/>
            <a:p>
              <a:pPr algn="ctr"/>
              <a:r>
                <a:rPr lang="en-US" altLang="ko-KR" sz="800" b="1">
                  <a:ea typeface="굴림" pitchFamily="1" charset="-127"/>
                  <a:cs typeface="굴림" pitchFamily="1" charset="-127"/>
                </a:rPr>
                <a:t>D</a:t>
              </a:r>
              <a:endParaRPr lang="en-US" altLang="ko-KR" sz="800" b="1" baseline="-25000">
                <a:ea typeface="굴림" pitchFamily="1" charset="-127"/>
                <a:cs typeface="굴림" pitchFamily="1" charset="-127"/>
              </a:endParaRPr>
            </a:p>
          </p:txBody>
        </p:sp>
        <p:sp>
          <p:nvSpPr>
            <p:cNvPr id="502795" name="Rectangle 11"/>
            <p:cNvSpPr>
              <a:spLocks noChangeArrowheads="1"/>
            </p:cNvSpPr>
            <p:nvPr/>
          </p:nvSpPr>
          <p:spPr bwMode="auto">
            <a:xfrm>
              <a:off x="4093" y="2177"/>
              <a:ext cx="104" cy="86"/>
            </a:xfrm>
            <a:prstGeom prst="rect">
              <a:avLst/>
            </a:prstGeom>
            <a:solidFill>
              <a:schemeClr val="bg1"/>
            </a:solidFill>
            <a:ln w="9525">
              <a:solidFill>
                <a:schemeClr val="bg1"/>
              </a:solidFill>
              <a:miter lim="800000"/>
              <a:headEnd/>
              <a:tailEnd/>
            </a:ln>
            <a:effectLst/>
          </p:spPr>
          <p:txBody>
            <a:bodyPr wrap="none" lIns="0" tIns="0" rIns="0" bIns="0" anchor="ctr">
              <a:prstTxWarp prst="textNoShape">
                <a:avLst/>
              </a:prstTxWarp>
            </a:bodyPr>
            <a:lstStyle/>
            <a:p>
              <a:pPr algn="ctr"/>
              <a:r>
                <a:rPr lang="en-US" altLang="ko-KR" sz="800" b="1">
                  <a:ea typeface="굴림" pitchFamily="1" charset="-127"/>
                  <a:cs typeface="굴림" pitchFamily="1" charset="-127"/>
                </a:rPr>
                <a:t>D</a:t>
              </a:r>
              <a:endParaRPr lang="en-US" altLang="ko-KR" sz="800" b="1" baseline="-25000">
                <a:ea typeface="굴림" pitchFamily="1" charset="-127"/>
                <a:cs typeface="굴림" pitchFamily="1" charset="-127"/>
              </a:endParaRPr>
            </a:p>
          </p:txBody>
        </p:sp>
        <p:sp>
          <p:nvSpPr>
            <p:cNvPr id="502796" name="Rectangle 12"/>
            <p:cNvSpPr>
              <a:spLocks noChangeArrowheads="1"/>
            </p:cNvSpPr>
            <p:nvPr/>
          </p:nvSpPr>
          <p:spPr bwMode="auto">
            <a:xfrm>
              <a:off x="4093" y="2477"/>
              <a:ext cx="104" cy="86"/>
            </a:xfrm>
            <a:prstGeom prst="rect">
              <a:avLst/>
            </a:prstGeom>
            <a:solidFill>
              <a:schemeClr val="bg1"/>
            </a:solidFill>
            <a:ln w="9525">
              <a:solidFill>
                <a:schemeClr val="bg1"/>
              </a:solidFill>
              <a:miter lim="800000"/>
              <a:headEnd/>
              <a:tailEnd/>
            </a:ln>
            <a:effectLst/>
          </p:spPr>
          <p:txBody>
            <a:bodyPr wrap="none" lIns="0" tIns="0" rIns="0" bIns="0" anchor="ctr">
              <a:prstTxWarp prst="textNoShape">
                <a:avLst/>
              </a:prstTxWarp>
            </a:bodyPr>
            <a:lstStyle/>
            <a:p>
              <a:pPr algn="ctr"/>
              <a:r>
                <a:rPr lang="en-US" altLang="ko-KR" sz="800" b="1">
                  <a:ea typeface="굴림" pitchFamily="1" charset="-127"/>
                  <a:cs typeface="굴림" pitchFamily="1" charset="-127"/>
                </a:rPr>
                <a:t>C</a:t>
              </a:r>
              <a:endParaRPr lang="en-US" altLang="ko-KR" sz="800" b="1" baseline="-25000">
                <a:ea typeface="굴림" pitchFamily="1" charset="-127"/>
                <a:cs typeface="굴림" pitchFamily="1" charset="-127"/>
              </a:endParaRPr>
            </a:p>
          </p:txBody>
        </p:sp>
      </p:grpSp>
      <p:sp>
        <p:nvSpPr>
          <p:cNvPr id="502786" name="Rectangle 2"/>
          <p:cNvSpPr>
            <a:spLocks noGrp="1" noChangeArrowheads="1"/>
          </p:cNvSpPr>
          <p:nvPr>
            <p:ph type="title"/>
          </p:nvPr>
        </p:nvSpPr>
        <p:spPr>
          <a:xfrm>
            <a:off x="457200" y="-107950"/>
            <a:ext cx="8229600" cy="1143000"/>
          </a:xfrm>
        </p:spPr>
        <p:txBody>
          <a:bodyPr>
            <a:normAutofit/>
          </a:bodyPr>
          <a:lstStyle/>
          <a:p>
            <a:r>
              <a:rPr lang="en-US" altLang="ko-KR" sz="3800" dirty="0" smtClean="0">
                <a:ea typeface="굴림" pitchFamily="1" charset="-127"/>
                <a:cs typeface="굴림" pitchFamily="1" charset="-127"/>
              </a:rPr>
              <a:t>EIT Hardware Design</a:t>
            </a:r>
            <a:endParaRPr lang="en-US" altLang="ko-KR" sz="3800" dirty="0">
              <a:ea typeface="굴림" pitchFamily="1" charset="-127"/>
              <a:cs typeface="굴림" pitchFamily="1" charset="-127"/>
            </a:endParaRPr>
          </a:p>
        </p:txBody>
      </p:sp>
      <p:pic>
        <p:nvPicPr>
          <p:cNvPr id="502788" name="Picture 4" descr="Wedge_Board"/>
          <p:cNvPicPr>
            <a:picLocks noChangeAspect="1" noChangeArrowheads="1"/>
          </p:cNvPicPr>
          <p:nvPr/>
        </p:nvPicPr>
        <p:blipFill>
          <a:blip r:embed="rId5"/>
          <a:srcRect/>
          <a:stretch>
            <a:fillRect/>
          </a:stretch>
        </p:blipFill>
        <p:spPr bwMode="auto">
          <a:xfrm>
            <a:off x="76200" y="621826"/>
            <a:ext cx="2218899" cy="1664174"/>
          </a:xfrm>
          <a:prstGeom prst="rect">
            <a:avLst/>
          </a:prstGeom>
          <a:noFill/>
          <a:ln w="9525">
            <a:noFill/>
            <a:miter lim="800000"/>
            <a:headEnd/>
            <a:tailEnd/>
          </a:ln>
        </p:spPr>
      </p:pic>
      <p:graphicFrame>
        <p:nvGraphicFramePr>
          <p:cNvPr id="502800" name="Object 16"/>
          <p:cNvGraphicFramePr>
            <a:graphicFrameLocks noChangeAspect="1"/>
          </p:cNvGraphicFramePr>
          <p:nvPr/>
        </p:nvGraphicFramePr>
        <p:xfrm>
          <a:off x="206375" y="4914900"/>
          <a:ext cx="3603625" cy="1333500"/>
        </p:xfrm>
        <a:graphic>
          <a:graphicData uri="http://schemas.openxmlformats.org/presentationml/2006/ole">
            <mc:AlternateContent xmlns:mc="http://schemas.openxmlformats.org/markup-compatibility/2006">
              <mc:Choice xmlns:v="urn:schemas-microsoft-com:vml" Requires="v">
                <p:oleObj spid="_x0000_s3090" name="Equation" r:id="rId6" imgW="1917360" imgH="711000" progId="Equation.3">
                  <p:embed/>
                </p:oleObj>
              </mc:Choice>
              <mc:Fallback>
                <p:oleObj name="Equation" r:id="rId6" imgW="191736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5" y="4914900"/>
                        <a:ext cx="36036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502808" name="Text Box 24"/>
          <p:cNvSpPr txBox="1">
            <a:spLocks noChangeArrowheads="1"/>
          </p:cNvSpPr>
          <p:nvPr/>
        </p:nvSpPr>
        <p:spPr bwMode="auto">
          <a:xfrm>
            <a:off x="5086350" y="5410200"/>
            <a:ext cx="3371850" cy="457200"/>
          </a:xfrm>
          <a:prstGeom prst="rect">
            <a:avLst/>
          </a:prstGeom>
          <a:noFill/>
          <a:ln w="9525">
            <a:noFill/>
            <a:miter lim="800000"/>
            <a:headEnd/>
            <a:tailEnd/>
          </a:ln>
          <a:effectLst/>
        </p:spPr>
        <p:txBody>
          <a:bodyPr wrap="none">
            <a:prstTxWarp prst="textNoShape">
              <a:avLst/>
            </a:prstTxWarp>
            <a:spAutoFit/>
          </a:bodyPr>
          <a:lstStyle/>
          <a:p>
            <a:r>
              <a:rPr lang="en-US" altLang="ko-KR" sz="2400" dirty="0">
                <a:solidFill>
                  <a:srgbClr val="000000"/>
                </a:solidFill>
                <a:latin typeface="Times New Roman" pitchFamily="1" charset="0"/>
                <a:ea typeface="굴림" pitchFamily="1" charset="-127"/>
                <a:cs typeface="굴림" pitchFamily="1" charset="-127"/>
              </a:rPr>
              <a:t>Reconstruction Algorithm</a:t>
            </a:r>
          </a:p>
        </p:txBody>
      </p:sp>
      <p:sp>
        <p:nvSpPr>
          <p:cNvPr id="502809" name="Line 25"/>
          <p:cNvSpPr>
            <a:spLocks noChangeShapeType="1"/>
          </p:cNvSpPr>
          <p:nvPr/>
        </p:nvSpPr>
        <p:spPr bwMode="auto">
          <a:xfrm>
            <a:off x="3962400" y="5638800"/>
            <a:ext cx="990600" cy="0"/>
          </a:xfrm>
          <a:prstGeom prst="line">
            <a:avLst/>
          </a:prstGeom>
          <a:noFill/>
          <a:ln w="57150">
            <a:solidFill>
              <a:schemeClr val="tx1"/>
            </a:solidFill>
            <a:round/>
            <a:headEnd/>
            <a:tailEnd type="triangle" w="med" len="med"/>
          </a:ln>
          <a:effectLst/>
        </p:spPr>
        <p:txBody>
          <a:bodyPr>
            <a:prstTxWarp prst="textNoShape">
              <a:avLst/>
            </a:prstTxWarp>
          </a:bodyPr>
          <a:lstStyle/>
          <a:p>
            <a:endParaRPr lang="en-US"/>
          </a:p>
        </p:txBody>
      </p:sp>
      <p:sp>
        <p:nvSpPr>
          <p:cNvPr id="20" name="Rectangle 19"/>
          <p:cNvSpPr/>
          <p:nvPr/>
        </p:nvSpPr>
        <p:spPr>
          <a:xfrm>
            <a:off x="8305800" y="1876140"/>
            <a:ext cx="609600" cy="99060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0000"/>
                </a:solidFill>
              </a:rPr>
              <a:t>Z</a:t>
            </a:r>
            <a:r>
              <a:rPr lang="en-US" baseline="-25000" dirty="0" err="1" smtClean="0">
                <a:solidFill>
                  <a:srgbClr val="000000"/>
                </a:solidFill>
              </a:rPr>
              <a:t>load</a:t>
            </a:r>
            <a:endParaRPr lang="en-US" baseline="-25000" dirty="0">
              <a:solidFill>
                <a:srgbClr val="000000"/>
              </a:solidFill>
            </a:endParaRPr>
          </a:p>
        </p:txBody>
      </p:sp>
      <p:cxnSp>
        <p:nvCxnSpPr>
          <p:cNvPr id="22" name="Elbow Connector 21"/>
          <p:cNvCxnSpPr>
            <a:stCxn id="20" idx="0"/>
          </p:cNvCxnSpPr>
          <p:nvPr/>
        </p:nvCxnSpPr>
        <p:spPr>
          <a:xfrm rot="16200000" flipV="1">
            <a:off x="8039100" y="1304640"/>
            <a:ext cx="457200" cy="68580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35" name="Isosceles Triangle 34"/>
          <p:cNvSpPr/>
          <p:nvPr/>
        </p:nvSpPr>
        <p:spPr>
          <a:xfrm rot="10800000">
            <a:off x="8425293" y="3352800"/>
            <a:ext cx="381000" cy="304800"/>
          </a:xfrm>
          <a:prstGeom prst="triangl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a:stCxn id="20" idx="2"/>
            <a:endCxn id="35" idx="3"/>
          </p:cNvCxnSpPr>
          <p:nvPr/>
        </p:nvCxnSpPr>
        <p:spPr>
          <a:xfrm rot="16200000" flipH="1">
            <a:off x="8370166" y="3107173"/>
            <a:ext cx="486060" cy="5193"/>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895600" y="990600"/>
            <a:ext cx="5105400" cy="1905000"/>
          </a:xfrm>
          <a:prstGeom prst="rect">
            <a:avLst/>
          </a:prstGeom>
          <a:noFill/>
          <a:ln w="285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233628" y="6488668"/>
            <a:ext cx="2910372" cy="369332"/>
          </a:xfrm>
          <a:prstGeom prst="rect">
            <a:avLst/>
          </a:prstGeom>
          <a:noFill/>
        </p:spPr>
        <p:txBody>
          <a:bodyPr wrap="none" rtlCol="0">
            <a:spAutoFit/>
          </a:bodyPr>
          <a:lstStyle/>
          <a:p>
            <a:r>
              <a:rPr lang="en-US" i="1" dirty="0" smtClean="0"/>
              <a:t>Halter et al. IEEE TBME 2007 </a:t>
            </a:r>
            <a:endParaRPr lang="en-US" i="1" dirty="0"/>
          </a:p>
        </p:txBody>
      </p:sp>
    </p:spTree>
    <p:extLst>
      <p:ext uri="{BB962C8B-B14F-4D97-AF65-F5344CB8AC3E}">
        <p14:creationId xmlns:p14="http://schemas.microsoft.com/office/powerpoint/2010/main" val="12496493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374" name="Picture 78" descr="img_0022"/>
          <p:cNvPicPr>
            <a:picLocks noChangeAspect="1" noChangeArrowheads="1"/>
          </p:cNvPicPr>
          <p:nvPr/>
        </p:nvPicPr>
        <p:blipFill>
          <a:blip r:embed="rId3"/>
          <a:srcRect/>
          <a:stretch>
            <a:fillRect/>
          </a:stretch>
        </p:blipFill>
        <p:spPr bwMode="auto">
          <a:xfrm>
            <a:off x="5486400" y="1114425"/>
            <a:ext cx="3289300" cy="2466975"/>
          </a:xfrm>
          <a:prstGeom prst="rect">
            <a:avLst/>
          </a:prstGeom>
          <a:noFill/>
          <a:ln w="9525">
            <a:noFill/>
            <a:miter lim="800000"/>
            <a:headEnd/>
            <a:tailEnd/>
          </a:ln>
        </p:spPr>
      </p:pic>
      <p:pic>
        <p:nvPicPr>
          <p:cNvPr id="311375" name="Picture 79" descr="P1010022"/>
          <p:cNvPicPr>
            <a:picLocks noChangeAspect="1" noChangeArrowheads="1"/>
          </p:cNvPicPr>
          <p:nvPr/>
        </p:nvPicPr>
        <p:blipFill>
          <a:blip r:embed="rId4"/>
          <a:srcRect t="34441" b="1500"/>
          <a:stretch>
            <a:fillRect/>
          </a:stretch>
        </p:blipFill>
        <p:spPr bwMode="auto">
          <a:xfrm>
            <a:off x="5035550" y="3949700"/>
            <a:ext cx="4032250" cy="1841500"/>
          </a:xfrm>
          <a:prstGeom prst="rect">
            <a:avLst/>
          </a:prstGeom>
          <a:noFill/>
          <a:ln w="9525">
            <a:noFill/>
            <a:miter lim="800000"/>
            <a:headEnd/>
            <a:tailEnd/>
          </a:ln>
        </p:spPr>
      </p:pic>
      <p:pic>
        <p:nvPicPr>
          <p:cNvPr id="311376" name="Picture 80" descr="DSP Channel drawing"/>
          <p:cNvPicPr>
            <a:picLocks noChangeAspect="1" noChangeArrowheads="1"/>
          </p:cNvPicPr>
          <p:nvPr/>
        </p:nvPicPr>
        <p:blipFill>
          <a:blip r:embed="rId5"/>
          <a:srcRect/>
          <a:stretch>
            <a:fillRect/>
          </a:stretch>
        </p:blipFill>
        <p:spPr bwMode="auto">
          <a:xfrm>
            <a:off x="381000" y="914400"/>
            <a:ext cx="3925888" cy="2532063"/>
          </a:xfrm>
          <a:prstGeom prst="rect">
            <a:avLst/>
          </a:prstGeom>
          <a:noFill/>
        </p:spPr>
      </p:pic>
      <p:sp>
        <p:nvSpPr>
          <p:cNvPr id="311377" name="Text Box 81"/>
          <p:cNvSpPr txBox="1">
            <a:spLocks noChangeArrowheads="1"/>
          </p:cNvSpPr>
          <p:nvPr/>
        </p:nvSpPr>
        <p:spPr bwMode="auto">
          <a:xfrm>
            <a:off x="4267200" y="1127125"/>
            <a:ext cx="773113" cy="244475"/>
          </a:xfrm>
          <a:prstGeom prst="rect">
            <a:avLst/>
          </a:prstGeom>
          <a:noFill/>
          <a:ln w="9525">
            <a:noFill/>
            <a:miter lim="800000"/>
            <a:headEnd/>
            <a:tailEnd/>
          </a:ln>
          <a:effectLst/>
        </p:spPr>
        <p:txBody>
          <a:bodyPr wrap="none">
            <a:prstTxWarp prst="textNoShape">
              <a:avLst/>
            </a:prstTxWarp>
            <a:spAutoFit/>
          </a:bodyPr>
          <a:lstStyle/>
          <a:p>
            <a:r>
              <a:rPr lang="en-US" sz="1000" b="0" i="1">
                <a:ea typeface="ＭＳ Ｐゴシック" pitchFamily="1" charset="-128"/>
                <a:cs typeface="ＭＳ Ｐゴシック" pitchFamily="1" charset="-128"/>
              </a:rPr>
              <a:t>Channel A</a:t>
            </a:r>
          </a:p>
        </p:txBody>
      </p:sp>
      <p:sp>
        <p:nvSpPr>
          <p:cNvPr id="311378" name="Text Box 82"/>
          <p:cNvSpPr txBox="1">
            <a:spLocks noChangeArrowheads="1"/>
          </p:cNvSpPr>
          <p:nvPr/>
        </p:nvSpPr>
        <p:spPr bwMode="auto">
          <a:xfrm>
            <a:off x="4267200" y="2971800"/>
            <a:ext cx="773113" cy="244475"/>
          </a:xfrm>
          <a:prstGeom prst="rect">
            <a:avLst/>
          </a:prstGeom>
          <a:noFill/>
          <a:ln w="9525">
            <a:noFill/>
            <a:miter lim="800000"/>
            <a:headEnd/>
            <a:tailEnd/>
          </a:ln>
          <a:effectLst/>
        </p:spPr>
        <p:txBody>
          <a:bodyPr wrap="none">
            <a:prstTxWarp prst="textNoShape">
              <a:avLst/>
            </a:prstTxWarp>
            <a:spAutoFit/>
          </a:bodyPr>
          <a:lstStyle/>
          <a:p>
            <a:r>
              <a:rPr lang="en-US" sz="1000" b="0" i="1">
                <a:ea typeface="ＭＳ Ｐゴシック" pitchFamily="1" charset="-128"/>
                <a:cs typeface="ＭＳ Ｐゴシック" pitchFamily="1" charset="-128"/>
              </a:rPr>
              <a:t>Channel B</a:t>
            </a:r>
          </a:p>
        </p:txBody>
      </p:sp>
      <p:sp>
        <p:nvSpPr>
          <p:cNvPr id="311379" name="Text Box 83"/>
          <p:cNvSpPr txBox="1">
            <a:spLocks noChangeArrowheads="1"/>
          </p:cNvSpPr>
          <p:nvPr/>
        </p:nvSpPr>
        <p:spPr bwMode="auto">
          <a:xfrm>
            <a:off x="990600" y="3505200"/>
            <a:ext cx="3200400" cy="2225675"/>
          </a:xfrm>
          <a:prstGeom prst="rect">
            <a:avLst/>
          </a:prstGeom>
          <a:noFill/>
          <a:ln w="9525">
            <a:noFill/>
            <a:miter lim="800000"/>
            <a:headEnd/>
            <a:tailEnd/>
          </a:ln>
          <a:effectLst/>
        </p:spPr>
        <p:txBody>
          <a:bodyPr>
            <a:prstTxWarp prst="textNoShape">
              <a:avLst/>
            </a:prstTxWarp>
            <a:spAutoFit/>
          </a:bodyPr>
          <a:lstStyle/>
          <a:p>
            <a:r>
              <a:rPr lang="en-US" sz="2000" b="0" dirty="0">
                <a:ea typeface="ＭＳ Ｐゴシック" pitchFamily="1" charset="-128"/>
                <a:cs typeface="ＭＳ Ｐゴシック" pitchFamily="1" charset="-128"/>
              </a:rPr>
              <a:t>64 channels</a:t>
            </a:r>
          </a:p>
          <a:p>
            <a:r>
              <a:rPr lang="en-US" sz="2000" b="0" dirty="0">
                <a:ea typeface="ＭＳ Ｐゴシック" pitchFamily="1" charset="-128"/>
                <a:cs typeface="ＭＳ Ｐゴシック" pitchFamily="1" charset="-128"/>
              </a:rPr>
              <a:t>10kHz - 10MHz</a:t>
            </a:r>
          </a:p>
          <a:p>
            <a:r>
              <a:rPr lang="en-US" sz="2000" b="0" dirty="0">
                <a:ea typeface="ＭＳ Ｐゴシック" pitchFamily="1" charset="-128"/>
                <a:cs typeface="ＭＳ Ｐゴシック" pitchFamily="1" charset="-128"/>
              </a:rPr>
              <a:t>14bits signal gen </a:t>
            </a:r>
          </a:p>
          <a:p>
            <a:r>
              <a:rPr lang="en-US" sz="2000" b="0" dirty="0">
                <a:ea typeface="ＭＳ Ｐゴシック" pitchFamily="1" charset="-128"/>
                <a:cs typeface="ＭＳ Ｐゴシック" pitchFamily="1" charset="-128"/>
              </a:rPr>
              <a:t>16bits acquisition </a:t>
            </a:r>
          </a:p>
          <a:p>
            <a:r>
              <a:rPr lang="en-US" sz="2000" b="0" dirty="0">
                <a:ea typeface="ＭＳ Ｐゴシック" pitchFamily="1" charset="-128"/>
                <a:cs typeface="ＭＳ Ｐゴシック" pitchFamily="1" charset="-128"/>
              </a:rPr>
              <a:t>~97dB SNR</a:t>
            </a:r>
          </a:p>
          <a:p>
            <a:r>
              <a:rPr lang="en-US" sz="2000" b="0" dirty="0">
                <a:ea typeface="ＭＳ Ｐゴシック" pitchFamily="1" charset="-128"/>
                <a:cs typeface="ＭＳ Ｐゴシック" pitchFamily="1" charset="-128"/>
              </a:rPr>
              <a:t>~3 fps continuous imaging </a:t>
            </a:r>
          </a:p>
          <a:p>
            <a:r>
              <a:rPr lang="en-US" sz="2000" b="0" dirty="0">
                <a:ea typeface="ＭＳ Ｐゴシック" pitchFamily="1" charset="-128"/>
                <a:cs typeface="ＭＳ Ｐゴシック" pitchFamily="1" charset="-128"/>
              </a:rPr>
              <a:t>~30 frames/</a:t>
            </a:r>
            <a:r>
              <a:rPr lang="en-US" sz="2000" b="0" dirty="0" err="1">
                <a:ea typeface="ＭＳ Ｐゴシック" pitchFamily="1" charset="-128"/>
                <a:cs typeface="ＭＳ Ｐゴシック" pitchFamily="1" charset="-128"/>
              </a:rPr>
              <a:t>s</a:t>
            </a:r>
            <a:r>
              <a:rPr lang="en-US" sz="2000" b="0" dirty="0">
                <a:ea typeface="ＭＳ Ｐゴシック" pitchFamily="1" charset="-128"/>
                <a:cs typeface="ＭＳ Ｐゴシック" pitchFamily="1" charset="-128"/>
              </a:rPr>
              <a:t> in bursts</a:t>
            </a:r>
          </a:p>
        </p:txBody>
      </p:sp>
      <p:sp>
        <p:nvSpPr>
          <p:cNvPr id="9" name="TextBox 8"/>
          <p:cNvSpPr txBox="1"/>
          <p:nvPr/>
        </p:nvSpPr>
        <p:spPr>
          <a:xfrm>
            <a:off x="6233628" y="6488668"/>
            <a:ext cx="2910372" cy="369332"/>
          </a:xfrm>
          <a:prstGeom prst="rect">
            <a:avLst/>
          </a:prstGeom>
          <a:noFill/>
        </p:spPr>
        <p:txBody>
          <a:bodyPr wrap="none" rtlCol="0">
            <a:spAutoFit/>
          </a:bodyPr>
          <a:lstStyle/>
          <a:p>
            <a:r>
              <a:rPr lang="en-US" i="1" dirty="0" smtClean="0"/>
              <a:t>Halter et al. IEEE TBME 2007 </a:t>
            </a:r>
            <a:endParaRPr lang="en-US" i="1" dirty="0"/>
          </a:p>
        </p:txBody>
      </p:sp>
      <p:sp>
        <p:nvSpPr>
          <p:cNvPr id="10" name="Rectangle 2"/>
          <p:cNvSpPr>
            <a:spLocks noGrp="1" noChangeArrowheads="1"/>
          </p:cNvSpPr>
          <p:nvPr>
            <p:ph type="title"/>
          </p:nvPr>
        </p:nvSpPr>
        <p:spPr>
          <a:xfrm>
            <a:off x="76200" y="-304800"/>
            <a:ext cx="8229600" cy="1143000"/>
          </a:xfrm>
        </p:spPr>
        <p:txBody>
          <a:bodyPr/>
          <a:lstStyle/>
          <a:p>
            <a:r>
              <a:rPr lang="en-US" altLang="ko-KR" dirty="0" smtClean="0">
                <a:ea typeface="굴림" pitchFamily="1" charset="-127"/>
                <a:cs typeface="굴림" pitchFamily="1" charset="-127"/>
              </a:rPr>
              <a:t>EIT Hardware Design</a:t>
            </a:r>
            <a:endParaRPr lang="en-US" altLang="ko-KR" dirty="0">
              <a:ea typeface="굴림" pitchFamily="1" charset="-127"/>
              <a:cs typeface="굴림" pitchFamily="1" charset="-127"/>
            </a:endParaRPr>
          </a:p>
        </p:txBody>
      </p:sp>
    </p:spTree>
    <p:extLst>
      <p:ext uri="{BB962C8B-B14F-4D97-AF65-F5344CB8AC3E}">
        <p14:creationId xmlns:p14="http://schemas.microsoft.com/office/powerpoint/2010/main" val="17352229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648"/>
            <a:ext cx="8229600" cy="658631"/>
          </a:xfrm>
        </p:spPr>
        <p:txBody>
          <a:bodyPr>
            <a:normAutofit/>
          </a:bodyPr>
          <a:lstStyle/>
          <a:p>
            <a:r>
              <a:rPr lang="en-US" sz="2800" dirty="0" smtClean="0"/>
              <a:t>Electrode-Tissue Interface</a:t>
            </a:r>
            <a:endParaRPr lang="en-US" sz="2800" dirty="0"/>
          </a:p>
        </p:txBody>
      </p:sp>
      <p:grpSp>
        <p:nvGrpSpPr>
          <p:cNvPr id="10" name="Group 9"/>
          <p:cNvGrpSpPr/>
          <p:nvPr/>
        </p:nvGrpSpPr>
        <p:grpSpPr>
          <a:xfrm>
            <a:off x="814908" y="1055825"/>
            <a:ext cx="7461502" cy="4155129"/>
            <a:chOff x="337200" y="1417638"/>
            <a:chExt cx="8253437" cy="4596137"/>
          </a:xfrm>
        </p:grpSpPr>
        <p:grpSp>
          <p:nvGrpSpPr>
            <p:cNvPr id="6" name="Group 5"/>
            <p:cNvGrpSpPr/>
            <p:nvPr/>
          </p:nvGrpSpPr>
          <p:grpSpPr>
            <a:xfrm>
              <a:off x="337200" y="1417638"/>
              <a:ext cx="8253437" cy="4085767"/>
              <a:chOff x="1041026" y="1324433"/>
              <a:chExt cx="6098454" cy="3018967"/>
            </a:xfrm>
          </p:grpSpPr>
          <p:pic>
            <p:nvPicPr>
              <p:cNvPr id="5" name="Picture 4"/>
              <p:cNvPicPr>
                <a:picLocks noChangeAspect="1"/>
              </p:cNvPicPr>
              <p:nvPr/>
            </p:nvPicPr>
            <p:blipFill>
              <a:blip r:embed="rId2"/>
              <a:stretch>
                <a:fillRect/>
              </a:stretch>
            </p:blipFill>
            <p:spPr>
              <a:xfrm>
                <a:off x="4645167" y="1417638"/>
                <a:ext cx="2494313" cy="2925762"/>
              </a:xfrm>
              <a:prstGeom prst="rect">
                <a:avLst/>
              </a:prstGeom>
            </p:spPr>
          </p:pic>
          <p:pic>
            <p:nvPicPr>
              <p:cNvPr id="4" name="Picture 3"/>
              <p:cNvPicPr>
                <a:picLocks noChangeAspect="1"/>
              </p:cNvPicPr>
              <p:nvPr/>
            </p:nvPicPr>
            <p:blipFill>
              <a:blip r:embed="rId3"/>
              <a:stretch>
                <a:fillRect/>
              </a:stretch>
            </p:blipFill>
            <p:spPr>
              <a:xfrm>
                <a:off x="1041026" y="1324433"/>
                <a:ext cx="3947880" cy="3018967"/>
              </a:xfrm>
              <a:prstGeom prst="rect">
                <a:avLst/>
              </a:prstGeom>
            </p:spPr>
          </p:pic>
        </p:grpSp>
        <p:sp>
          <p:nvSpPr>
            <p:cNvPr id="7" name="TextBox 6"/>
            <p:cNvSpPr txBox="1"/>
            <p:nvPr/>
          </p:nvSpPr>
          <p:spPr>
            <a:xfrm>
              <a:off x="6671046" y="5644443"/>
              <a:ext cx="684653" cy="369332"/>
            </a:xfrm>
            <a:prstGeom prst="rect">
              <a:avLst/>
            </a:prstGeom>
            <a:noFill/>
          </p:spPr>
          <p:txBody>
            <a:bodyPr wrap="none" rtlCol="0">
              <a:spAutoFit/>
            </a:bodyPr>
            <a:lstStyle/>
            <a:p>
              <a:r>
                <a:rPr lang="en-US" dirty="0" smtClean="0"/>
                <a:t>Stern</a:t>
              </a:r>
              <a:endParaRPr lang="en-US" dirty="0"/>
            </a:p>
          </p:txBody>
        </p:sp>
        <p:sp>
          <p:nvSpPr>
            <p:cNvPr id="8" name="TextBox 7"/>
            <p:cNvSpPr txBox="1"/>
            <p:nvPr/>
          </p:nvSpPr>
          <p:spPr>
            <a:xfrm>
              <a:off x="3427326" y="5628072"/>
              <a:ext cx="1640894" cy="369332"/>
            </a:xfrm>
            <a:prstGeom prst="rect">
              <a:avLst/>
            </a:prstGeom>
            <a:noFill/>
          </p:spPr>
          <p:txBody>
            <a:bodyPr wrap="none" rtlCol="0">
              <a:spAutoFit/>
            </a:bodyPr>
            <a:lstStyle/>
            <a:p>
              <a:r>
                <a:rPr lang="en-US" dirty="0" err="1" smtClean="0"/>
                <a:t>Gouy</a:t>
              </a:r>
              <a:r>
                <a:rPr lang="en-US" dirty="0" smtClean="0"/>
                <a:t>-Chapman </a:t>
              </a:r>
              <a:endParaRPr lang="en-US" dirty="0"/>
            </a:p>
          </p:txBody>
        </p:sp>
        <p:sp>
          <p:nvSpPr>
            <p:cNvPr id="9" name="TextBox 8"/>
            <p:cNvSpPr txBox="1"/>
            <p:nvPr/>
          </p:nvSpPr>
          <p:spPr>
            <a:xfrm>
              <a:off x="1224046" y="5628072"/>
              <a:ext cx="1146468" cy="369332"/>
            </a:xfrm>
            <a:prstGeom prst="rect">
              <a:avLst/>
            </a:prstGeom>
            <a:noFill/>
          </p:spPr>
          <p:txBody>
            <a:bodyPr wrap="none" rtlCol="0">
              <a:spAutoFit/>
            </a:bodyPr>
            <a:lstStyle/>
            <a:p>
              <a:r>
                <a:rPr lang="en-US" dirty="0" smtClean="0"/>
                <a:t>Helmholtz</a:t>
              </a:r>
              <a:endParaRPr lang="en-US" dirty="0"/>
            </a:p>
          </p:txBody>
        </p:sp>
      </p:grpSp>
    </p:spTree>
    <p:extLst>
      <p:ext uri="{BB962C8B-B14F-4D97-AF65-F5344CB8AC3E}">
        <p14:creationId xmlns:p14="http://schemas.microsoft.com/office/powerpoint/2010/main" val="280365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Bioimpedance</a:t>
            </a:r>
            <a:r>
              <a:rPr lang="en-US" dirty="0" smtClean="0"/>
              <a:t>-based Biometric</a:t>
            </a:r>
            <a:endParaRPr lang="en-US" dirty="0"/>
          </a:p>
        </p:txBody>
      </p:sp>
      <p:pic>
        <p:nvPicPr>
          <p:cNvPr id="4" name="Picture 3"/>
          <p:cNvPicPr>
            <a:picLocks noChangeAspect="1"/>
          </p:cNvPicPr>
          <p:nvPr/>
        </p:nvPicPr>
        <p:blipFill rotWithShape="1">
          <a:blip r:embed="rId2"/>
          <a:srcRect l="11933" t="5895" r="5026" b="4256"/>
          <a:stretch/>
        </p:blipFill>
        <p:spPr>
          <a:xfrm>
            <a:off x="266522" y="1865909"/>
            <a:ext cx="4862268" cy="4021570"/>
          </a:xfrm>
          <a:prstGeom prst="rect">
            <a:avLst/>
          </a:prstGeom>
        </p:spPr>
      </p:pic>
      <p:pic>
        <p:nvPicPr>
          <p:cNvPr id="5" name="Picture 4"/>
          <p:cNvPicPr>
            <a:picLocks noChangeAspect="1"/>
          </p:cNvPicPr>
          <p:nvPr/>
        </p:nvPicPr>
        <p:blipFill>
          <a:blip r:embed="rId3"/>
          <a:stretch>
            <a:fillRect/>
          </a:stretch>
        </p:blipFill>
        <p:spPr>
          <a:xfrm>
            <a:off x="5128790" y="2838063"/>
            <a:ext cx="3613420" cy="2325091"/>
          </a:xfrm>
          <a:prstGeom prst="rect">
            <a:avLst/>
          </a:prstGeom>
        </p:spPr>
      </p:pic>
    </p:spTree>
    <p:extLst>
      <p:ext uri="{BB962C8B-B14F-4D97-AF65-F5344CB8AC3E}">
        <p14:creationId xmlns:p14="http://schemas.microsoft.com/office/powerpoint/2010/main" val="179635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609600" y="56169"/>
            <a:ext cx="8001000" cy="6821456"/>
          </a:xfrm>
          <a:prstGeom prst="rect">
            <a:avLst/>
          </a:prstGeom>
        </p:spPr>
      </p:pic>
    </p:spTree>
    <p:extLst>
      <p:ext uri="{BB962C8B-B14F-4D97-AF65-F5344CB8AC3E}">
        <p14:creationId xmlns:p14="http://schemas.microsoft.com/office/powerpoint/2010/main" val="2134056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0175" y="304800"/>
            <a:ext cx="8262825" cy="6339840"/>
          </a:xfrm>
          <a:prstGeom prst="rect">
            <a:avLst/>
          </a:prstGeom>
        </p:spPr>
      </p:pic>
    </p:spTree>
    <p:extLst>
      <p:ext uri="{BB962C8B-B14F-4D97-AF65-F5344CB8AC3E}">
        <p14:creationId xmlns:p14="http://schemas.microsoft.com/office/powerpoint/2010/main" val="304514002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5" y="3018293"/>
            <a:ext cx="8542025" cy="2232365"/>
          </a:xfrm>
          <a:prstGeom prst="rect">
            <a:avLst/>
          </a:prstGeom>
        </p:spPr>
      </p:pic>
      <p:sp>
        <p:nvSpPr>
          <p:cNvPr id="7" name="Title 1"/>
          <p:cNvSpPr>
            <a:spLocks noGrp="1"/>
          </p:cNvSpPr>
          <p:nvPr>
            <p:ph type="title"/>
          </p:nvPr>
        </p:nvSpPr>
        <p:spPr>
          <a:xfrm>
            <a:off x="457200" y="274638"/>
            <a:ext cx="8229600" cy="566834"/>
          </a:xfrm>
        </p:spPr>
        <p:txBody>
          <a:bodyPr>
            <a:normAutofit/>
          </a:bodyPr>
          <a:lstStyle/>
          <a:p>
            <a:r>
              <a:rPr lang="en-US" sz="2800" dirty="0" err="1" smtClean="0"/>
              <a:t>Bioimpedance</a:t>
            </a:r>
            <a:r>
              <a:rPr lang="en-US" sz="2800" dirty="0" smtClean="0"/>
              <a:t>-based Biometric</a:t>
            </a:r>
            <a:endParaRPr lang="en-US" sz="2800" dirty="0"/>
          </a:p>
        </p:txBody>
      </p:sp>
      <p:sp>
        <p:nvSpPr>
          <p:cNvPr id="2" name="TextBox 1"/>
          <p:cNvSpPr txBox="1"/>
          <p:nvPr/>
        </p:nvSpPr>
        <p:spPr>
          <a:xfrm>
            <a:off x="1682001" y="6475049"/>
            <a:ext cx="7461999" cy="338554"/>
          </a:xfrm>
          <a:prstGeom prst="rect">
            <a:avLst/>
          </a:prstGeom>
          <a:noFill/>
        </p:spPr>
        <p:txBody>
          <a:bodyPr wrap="none" rtlCol="0">
            <a:spAutoFit/>
          </a:bodyPr>
          <a:lstStyle/>
          <a:p>
            <a:r>
              <a:rPr lang="en-US" sz="1600" dirty="0" smtClean="0"/>
              <a:t>Cornelius et al “Who wears me? </a:t>
            </a:r>
            <a:r>
              <a:rPr lang="en-US" sz="1600" dirty="0" err="1" smtClean="0"/>
              <a:t>Bioimpedance</a:t>
            </a:r>
            <a:r>
              <a:rPr lang="en-US" sz="1600" dirty="0" smtClean="0"/>
              <a:t> as a passive biometric”, submitted 2012</a:t>
            </a:r>
            <a:endParaRPr lang="en-US" sz="1600" dirty="0"/>
          </a:p>
        </p:txBody>
      </p:sp>
      <p:sp>
        <p:nvSpPr>
          <p:cNvPr id="3" name="TextBox 2"/>
          <p:cNvSpPr txBox="1"/>
          <p:nvPr/>
        </p:nvSpPr>
        <p:spPr>
          <a:xfrm>
            <a:off x="-76505" y="5220060"/>
            <a:ext cx="9405139" cy="923330"/>
          </a:xfrm>
          <a:prstGeom prst="rect">
            <a:avLst/>
          </a:prstGeom>
          <a:noFill/>
        </p:spPr>
        <p:txBody>
          <a:bodyPr wrap="none" rtlCol="0">
            <a:spAutoFit/>
          </a:bodyPr>
          <a:lstStyle/>
          <a:p>
            <a:r>
              <a:rPr lang="en-US" dirty="0" smtClean="0"/>
              <a:t>Feature extraction – max magnitude, spectral shape features (i.e. slope, intercept) </a:t>
            </a:r>
          </a:p>
          <a:p>
            <a:r>
              <a:rPr lang="en-US" dirty="0" smtClean="0"/>
              <a:t>Test vector includes 7 features</a:t>
            </a:r>
          </a:p>
          <a:p>
            <a:r>
              <a:rPr lang="en-US" dirty="0" smtClean="0"/>
              <a:t>Classification – </a:t>
            </a:r>
            <a:r>
              <a:rPr lang="en-US" i="1" dirty="0" smtClean="0"/>
              <a:t>k</a:t>
            </a:r>
            <a:r>
              <a:rPr lang="en-US" dirty="0" smtClean="0"/>
              <a:t>-Nearest Neighbors, Naïve Bayes, Logistic Regression, Linear Discriminant Analysis</a:t>
            </a:r>
            <a:endParaRPr lang="en-US" dirty="0"/>
          </a:p>
        </p:txBody>
      </p:sp>
      <p:pic>
        <p:nvPicPr>
          <p:cNvPr id="6" name="Picture 5"/>
          <p:cNvPicPr>
            <a:picLocks noChangeAspect="1"/>
          </p:cNvPicPr>
          <p:nvPr/>
        </p:nvPicPr>
        <p:blipFill>
          <a:blip r:embed="rId3"/>
          <a:stretch>
            <a:fillRect/>
          </a:stretch>
        </p:blipFill>
        <p:spPr>
          <a:xfrm>
            <a:off x="144775" y="1068155"/>
            <a:ext cx="8624837" cy="1950138"/>
          </a:xfrm>
          <a:prstGeom prst="rect">
            <a:avLst/>
          </a:prstGeom>
        </p:spPr>
      </p:pic>
    </p:spTree>
    <p:extLst>
      <p:ext uri="{BB962C8B-B14F-4D97-AF65-F5344CB8AC3E}">
        <p14:creationId xmlns:p14="http://schemas.microsoft.com/office/powerpoint/2010/main" val="16687142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3810000"/>
            <a:ext cx="4245082" cy="2506133"/>
          </a:xfrm>
          <a:prstGeom prst="rect">
            <a:avLst/>
          </a:prstGeom>
        </p:spPr>
      </p:pic>
      <p:sp>
        <p:nvSpPr>
          <p:cNvPr id="2" name="Title 1"/>
          <p:cNvSpPr>
            <a:spLocks noGrp="1"/>
          </p:cNvSpPr>
          <p:nvPr>
            <p:ph type="title"/>
          </p:nvPr>
        </p:nvSpPr>
        <p:spPr>
          <a:xfrm>
            <a:off x="376272" y="-242800"/>
            <a:ext cx="8229600" cy="1143000"/>
          </a:xfrm>
        </p:spPr>
        <p:txBody>
          <a:bodyPr>
            <a:normAutofit/>
          </a:bodyPr>
          <a:lstStyle/>
          <a:p>
            <a:r>
              <a:rPr lang="en-US" sz="3000" dirty="0" smtClean="0">
                <a:latin typeface="Calibri"/>
                <a:cs typeface="Calibri"/>
              </a:rPr>
              <a:t>Wearable EIT</a:t>
            </a:r>
            <a:endParaRPr lang="en-US" sz="3000" dirty="0">
              <a:latin typeface="Calibri"/>
              <a:cs typeface="Calibri"/>
            </a:endParaRPr>
          </a:p>
        </p:txBody>
      </p:sp>
      <p:pic>
        <p:nvPicPr>
          <p:cNvPr id="4" name="Picture 3"/>
          <p:cNvPicPr>
            <a:picLocks noChangeAspect="1"/>
          </p:cNvPicPr>
          <p:nvPr/>
        </p:nvPicPr>
        <p:blipFill>
          <a:blip r:embed="rId3"/>
          <a:stretch>
            <a:fillRect/>
          </a:stretch>
        </p:blipFill>
        <p:spPr>
          <a:xfrm>
            <a:off x="6617693" y="838200"/>
            <a:ext cx="2221507" cy="5532967"/>
          </a:xfrm>
          <a:prstGeom prst="rect">
            <a:avLst/>
          </a:prstGeom>
        </p:spPr>
      </p:pic>
      <p:sp>
        <p:nvSpPr>
          <p:cNvPr id="5" name="TextBox 4"/>
          <p:cNvSpPr txBox="1"/>
          <p:nvPr/>
        </p:nvSpPr>
        <p:spPr>
          <a:xfrm>
            <a:off x="4331693" y="4431268"/>
            <a:ext cx="2356948" cy="369332"/>
          </a:xfrm>
          <a:prstGeom prst="rect">
            <a:avLst/>
          </a:prstGeom>
          <a:noFill/>
        </p:spPr>
        <p:txBody>
          <a:bodyPr wrap="none" rtlCol="0">
            <a:spAutoFit/>
          </a:bodyPr>
          <a:lstStyle/>
          <a:p>
            <a:r>
              <a:rPr lang="en-US" dirty="0" smtClean="0"/>
              <a:t>AD5933 – IC Z-Analyzer</a:t>
            </a:r>
            <a:endParaRPr lang="en-US" dirty="0"/>
          </a:p>
        </p:txBody>
      </p:sp>
      <p:sp>
        <p:nvSpPr>
          <p:cNvPr id="6" name="TextBox 5"/>
          <p:cNvSpPr txBox="1"/>
          <p:nvPr/>
        </p:nvSpPr>
        <p:spPr>
          <a:xfrm>
            <a:off x="5275491" y="3429000"/>
            <a:ext cx="1418402" cy="369332"/>
          </a:xfrm>
          <a:prstGeom prst="rect">
            <a:avLst/>
          </a:prstGeom>
          <a:noFill/>
        </p:spPr>
        <p:txBody>
          <a:bodyPr wrap="none" rtlCol="0">
            <a:spAutoFit/>
          </a:bodyPr>
          <a:lstStyle/>
          <a:p>
            <a:r>
              <a:rPr lang="en-US" dirty="0" smtClean="0"/>
              <a:t>2 </a:t>
            </a:r>
            <a:r>
              <a:rPr lang="en-US" dirty="0" err="1" smtClean="0"/>
              <a:t>x</a:t>
            </a:r>
            <a:r>
              <a:rPr lang="en-US" dirty="0" smtClean="0"/>
              <a:t> 1-8 </a:t>
            </a:r>
            <a:r>
              <a:rPr lang="en-US" dirty="0" err="1" smtClean="0"/>
              <a:t>MUXs</a:t>
            </a:r>
            <a:endParaRPr lang="en-US" dirty="0"/>
          </a:p>
        </p:txBody>
      </p:sp>
      <p:sp>
        <p:nvSpPr>
          <p:cNvPr id="7" name="TextBox 6"/>
          <p:cNvSpPr txBox="1"/>
          <p:nvPr/>
        </p:nvSpPr>
        <p:spPr>
          <a:xfrm>
            <a:off x="4865093" y="2201333"/>
            <a:ext cx="1831827" cy="369332"/>
          </a:xfrm>
          <a:prstGeom prst="rect">
            <a:avLst/>
          </a:prstGeom>
          <a:noFill/>
        </p:spPr>
        <p:txBody>
          <a:bodyPr wrap="none" rtlCol="0">
            <a:spAutoFit/>
          </a:bodyPr>
          <a:lstStyle/>
          <a:p>
            <a:r>
              <a:rPr lang="en-US" dirty="0" smtClean="0"/>
              <a:t>Power Regulation</a:t>
            </a:r>
            <a:endParaRPr lang="en-US" dirty="0"/>
          </a:p>
        </p:txBody>
      </p:sp>
      <p:sp>
        <p:nvSpPr>
          <p:cNvPr id="8" name="TextBox 7"/>
          <p:cNvSpPr txBox="1"/>
          <p:nvPr/>
        </p:nvSpPr>
        <p:spPr>
          <a:xfrm>
            <a:off x="4781365" y="5105400"/>
            <a:ext cx="1912528" cy="369332"/>
          </a:xfrm>
          <a:prstGeom prst="rect">
            <a:avLst/>
          </a:prstGeom>
          <a:noFill/>
        </p:spPr>
        <p:txBody>
          <a:bodyPr wrap="none" rtlCol="0">
            <a:spAutoFit/>
          </a:bodyPr>
          <a:lstStyle/>
          <a:p>
            <a:r>
              <a:rPr lang="en-US" dirty="0" smtClean="0"/>
              <a:t>Shimmer interface</a:t>
            </a:r>
            <a:endParaRPr lang="en-US" dirty="0"/>
          </a:p>
        </p:txBody>
      </p:sp>
      <p:sp>
        <p:nvSpPr>
          <p:cNvPr id="9" name="TextBox 8"/>
          <p:cNvSpPr txBox="1"/>
          <p:nvPr/>
        </p:nvSpPr>
        <p:spPr>
          <a:xfrm>
            <a:off x="3753890" y="5791200"/>
            <a:ext cx="2940003" cy="369332"/>
          </a:xfrm>
          <a:prstGeom prst="rect">
            <a:avLst/>
          </a:prstGeom>
          <a:noFill/>
        </p:spPr>
        <p:txBody>
          <a:bodyPr wrap="none" rtlCol="0">
            <a:spAutoFit/>
          </a:bodyPr>
          <a:lstStyle/>
          <a:p>
            <a:r>
              <a:rPr lang="en-US" dirty="0" smtClean="0"/>
              <a:t>8-channel electrode interface</a:t>
            </a:r>
            <a:endParaRPr lang="en-US" dirty="0"/>
          </a:p>
        </p:txBody>
      </p:sp>
      <p:pic>
        <p:nvPicPr>
          <p:cNvPr id="10" name="Picture 9"/>
          <p:cNvPicPr>
            <a:picLocks noChangeAspect="1"/>
          </p:cNvPicPr>
          <p:nvPr/>
        </p:nvPicPr>
        <p:blipFill>
          <a:blip r:embed="rId4"/>
          <a:srcRect b="28289"/>
          <a:stretch>
            <a:fillRect/>
          </a:stretch>
        </p:blipFill>
        <p:spPr>
          <a:xfrm>
            <a:off x="0" y="762000"/>
            <a:ext cx="4809067" cy="2004544"/>
          </a:xfrm>
          <a:prstGeom prst="rect">
            <a:avLst/>
          </a:prstGeom>
        </p:spPr>
      </p:pic>
      <p:sp>
        <p:nvSpPr>
          <p:cNvPr id="11" name="TextBox 10"/>
          <p:cNvSpPr txBox="1"/>
          <p:nvPr/>
        </p:nvSpPr>
        <p:spPr>
          <a:xfrm>
            <a:off x="1752600" y="3200400"/>
            <a:ext cx="1903060" cy="646331"/>
          </a:xfrm>
          <a:prstGeom prst="rect">
            <a:avLst/>
          </a:prstGeom>
          <a:solidFill>
            <a:schemeClr val="tx2">
              <a:lumMod val="40000"/>
              <a:lumOff val="60000"/>
            </a:schemeClr>
          </a:solidFill>
        </p:spPr>
        <p:txBody>
          <a:bodyPr wrap="none" rtlCol="0">
            <a:spAutoFit/>
          </a:bodyPr>
          <a:lstStyle/>
          <a:p>
            <a:pPr algn="ctr"/>
            <a:r>
              <a:rPr lang="en-US" dirty="0" smtClean="0"/>
              <a:t>Custom 8-Channel</a:t>
            </a:r>
          </a:p>
          <a:p>
            <a:pPr algn="ctr"/>
            <a:r>
              <a:rPr lang="en-US" dirty="0" smtClean="0"/>
              <a:t>EIS Module</a:t>
            </a:r>
            <a:endParaRPr lang="en-US" dirty="0"/>
          </a:p>
        </p:txBody>
      </p:sp>
      <p:sp>
        <p:nvSpPr>
          <p:cNvPr id="12" name="Bent-Up Arrow 11"/>
          <p:cNvSpPr/>
          <p:nvPr/>
        </p:nvSpPr>
        <p:spPr>
          <a:xfrm rot="5400000">
            <a:off x="872067" y="2785533"/>
            <a:ext cx="965199" cy="728134"/>
          </a:xfrm>
          <a:prstGeom prst="bentUpArrow">
            <a:avLst>
              <a:gd name="adj1" fmla="val 18023"/>
              <a:gd name="adj2" fmla="val 1918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3657600" y="3352800"/>
            <a:ext cx="13716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47800" y="4964668"/>
            <a:ext cx="928221" cy="369332"/>
          </a:xfrm>
          <a:prstGeom prst="rect">
            <a:avLst/>
          </a:prstGeom>
          <a:solidFill>
            <a:schemeClr val="bg1"/>
          </a:solidFill>
        </p:spPr>
        <p:txBody>
          <a:bodyPr wrap="none" rtlCol="0">
            <a:spAutoFit/>
          </a:bodyPr>
          <a:lstStyle/>
          <a:p>
            <a:r>
              <a:rPr lang="en-US" dirty="0" smtClean="0"/>
              <a:t>AD5933</a:t>
            </a:r>
            <a:endParaRPr lang="en-US" dirty="0"/>
          </a:p>
        </p:txBody>
      </p:sp>
      <p:sp>
        <p:nvSpPr>
          <p:cNvPr id="16" name="TextBox 15"/>
          <p:cNvSpPr txBox="1"/>
          <p:nvPr/>
        </p:nvSpPr>
        <p:spPr>
          <a:xfrm>
            <a:off x="7162800" y="584199"/>
            <a:ext cx="1131890" cy="369332"/>
          </a:xfrm>
          <a:prstGeom prst="rect">
            <a:avLst/>
          </a:prstGeom>
          <a:noFill/>
        </p:spPr>
        <p:txBody>
          <a:bodyPr wrap="none" rtlCol="0">
            <a:spAutoFit/>
          </a:bodyPr>
          <a:lstStyle/>
          <a:p>
            <a:r>
              <a:rPr lang="en-US" dirty="0" smtClean="0"/>
              <a:t>18.25 mm</a:t>
            </a:r>
            <a:endParaRPr lang="en-US" dirty="0"/>
          </a:p>
        </p:txBody>
      </p:sp>
      <p:sp>
        <p:nvSpPr>
          <p:cNvPr id="17" name="TextBox 16"/>
          <p:cNvSpPr txBox="1"/>
          <p:nvPr/>
        </p:nvSpPr>
        <p:spPr>
          <a:xfrm rot="5400000">
            <a:off x="8539519" y="3510319"/>
            <a:ext cx="839630" cy="369332"/>
          </a:xfrm>
          <a:prstGeom prst="rect">
            <a:avLst/>
          </a:prstGeom>
          <a:noFill/>
        </p:spPr>
        <p:txBody>
          <a:bodyPr wrap="none" rtlCol="0">
            <a:spAutoFit/>
          </a:bodyPr>
          <a:lstStyle/>
          <a:p>
            <a:r>
              <a:rPr lang="en-US" dirty="0" smtClean="0"/>
              <a:t>48 mm</a:t>
            </a:r>
            <a:endParaRPr lang="en-US" dirty="0"/>
          </a:p>
        </p:txBody>
      </p:sp>
      <p:cxnSp>
        <p:nvCxnSpPr>
          <p:cNvPr id="19" name="Straight Arrow Connector 18"/>
          <p:cNvCxnSpPr>
            <a:stCxn id="17" idx="1"/>
          </p:cNvCxnSpPr>
          <p:nvPr/>
        </p:nvCxnSpPr>
        <p:spPr>
          <a:xfrm rot="16200000" flipV="1">
            <a:off x="7756982" y="2072818"/>
            <a:ext cx="2360770" cy="439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3"/>
          </p:cNvCxnSpPr>
          <p:nvPr/>
        </p:nvCxnSpPr>
        <p:spPr>
          <a:xfrm rot="5400000">
            <a:off x="7870567" y="5159633"/>
            <a:ext cx="2133600" cy="439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6" idx="3"/>
          </p:cNvCxnSpPr>
          <p:nvPr/>
        </p:nvCxnSpPr>
        <p:spPr>
          <a:xfrm flipV="1">
            <a:off x="8294690" y="762000"/>
            <a:ext cx="468310" cy="68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1"/>
          </p:cNvCxnSpPr>
          <p:nvPr/>
        </p:nvCxnSpPr>
        <p:spPr>
          <a:xfrm rot="10800000">
            <a:off x="6705600" y="762001"/>
            <a:ext cx="457200" cy="68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276122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0252"/>
            <a:ext cx="8229600" cy="586718"/>
          </a:xfrm>
        </p:spPr>
        <p:txBody>
          <a:bodyPr>
            <a:normAutofit/>
          </a:bodyPr>
          <a:lstStyle/>
          <a:p>
            <a:r>
              <a:rPr lang="en-US" sz="2800" dirty="0" smtClean="0"/>
              <a:t>AD5933</a:t>
            </a:r>
            <a:endParaRPr lang="en-US" sz="2800" dirty="0"/>
          </a:p>
        </p:txBody>
      </p:sp>
      <p:pic>
        <p:nvPicPr>
          <p:cNvPr id="6" name="Picture 5"/>
          <p:cNvPicPr>
            <a:picLocks noChangeAspect="1"/>
          </p:cNvPicPr>
          <p:nvPr/>
        </p:nvPicPr>
        <p:blipFill>
          <a:blip r:embed="rId2"/>
          <a:stretch>
            <a:fillRect/>
          </a:stretch>
        </p:blipFill>
        <p:spPr>
          <a:xfrm>
            <a:off x="-299405" y="1295400"/>
            <a:ext cx="9394853" cy="4114800"/>
          </a:xfrm>
          <a:prstGeom prst="rect">
            <a:avLst/>
          </a:prstGeom>
        </p:spPr>
      </p:pic>
    </p:spTree>
    <p:extLst>
      <p:ext uri="{BB962C8B-B14F-4D97-AF65-F5344CB8AC3E}">
        <p14:creationId xmlns:p14="http://schemas.microsoft.com/office/powerpoint/2010/main" val="7882442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252"/>
            <a:ext cx="8229600" cy="586718"/>
          </a:xfrm>
        </p:spPr>
        <p:txBody>
          <a:bodyPr>
            <a:normAutofit/>
          </a:bodyPr>
          <a:lstStyle/>
          <a:p>
            <a:r>
              <a:rPr lang="en-US" sz="2800" dirty="0" smtClean="0"/>
              <a:t>AD5933</a:t>
            </a:r>
            <a:endParaRPr lang="en-US" sz="2800" dirty="0"/>
          </a:p>
        </p:txBody>
      </p:sp>
      <p:pic>
        <p:nvPicPr>
          <p:cNvPr id="6" name="Picture 5"/>
          <p:cNvPicPr>
            <a:picLocks noChangeAspect="1"/>
          </p:cNvPicPr>
          <p:nvPr/>
        </p:nvPicPr>
        <p:blipFill rotWithShape="1">
          <a:blip r:embed="rId2"/>
          <a:srcRect t="45686"/>
          <a:stretch/>
        </p:blipFill>
        <p:spPr>
          <a:xfrm>
            <a:off x="-65796" y="3488286"/>
            <a:ext cx="9209796" cy="3401112"/>
          </a:xfrm>
          <a:prstGeom prst="rect">
            <a:avLst/>
          </a:prstGeom>
        </p:spPr>
      </p:pic>
      <p:pic>
        <p:nvPicPr>
          <p:cNvPr id="4" name="Picture 3"/>
          <p:cNvPicPr>
            <a:picLocks noChangeAspect="1"/>
          </p:cNvPicPr>
          <p:nvPr/>
        </p:nvPicPr>
        <p:blipFill rotWithShape="1">
          <a:blip r:embed="rId2"/>
          <a:srcRect l="36439" r="37643" b="73126"/>
          <a:stretch/>
        </p:blipFill>
        <p:spPr>
          <a:xfrm>
            <a:off x="2417487" y="532963"/>
            <a:ext cx="4039888" cy="2848230"/>
          </a:xfrm>
          <a:prstGeom prst="rect">
            <a:avLst/>
          </a:prstGeom>
        </p:spPr>
      </p:pic>
      <p:sp>
        <p:nvSpPr>
          <p:cNvPr id="3" name="TextBox 2"/>
          <p:cNvSpPr txBox="1"/>
          <p:nvPr/>
        </p:nvSpPr>
        <p:spPr>
          <a:xfrm>
            <a:off x="6381023" y="2767064"/>
            <a:ext cx="2305777" cy="369332"/>
          </a:xfrm>
          <a:prstGeom prst="rect">
            <a:avLst/>
          </a:prstGeom>
          <a:noFill/>
        </p:spPr>
        <p:txBody>
          <a:bodyPr wrap="none" rtlCol="0">
            <a:spAutoFit/>
          </a:bodyPr>
          <a:lstStyle/>
          <a:p>
            <a:r>
              <a:rPr lang="en-US" dirty="0" smtClean="0"/>
              <a:t>Package: 16-lead SSOP</a:t>
            </a:r>
            <a:endParaRPr lang="en-US" dirty="0"/>
          </a:p>
        </p:txBody>
      </p:sp>
    </p:spTree>
    <p:extLst>
      <p:ext uri="{BB962C8B-B14F-4D97-AF65-F5344CB8AC3E}">
        <p14:creationId xmlns:p14="http://schemas.microsoft.com/office/powerpoint/2010/main" val="245527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152400" y="1066800"/>
            <a:ext cx="4800600" cy="1524000"/>
          </a:xfrm>
          <a:ln>
            <a:noFill/>
          </a:ln>
        </p:spPr>
        <p:txBody>
          <a:bodyPr>
            <a:noAutofit/>
          </a:bodyPr>
          <a:lstStyle/>
          <a:p>
            <a:pPr>
              <a:lnSpc>
                <a:spcPct val="80000"/>
              </a:lnSpc>
            </a:pPr>
            <a:r>
              <a:rPr lang="en-US" sz="2000" dirty="0"/>
              <a:t>Bioimpedance refers to the electrical properties of biological tissue, when current flows through it</a:t>
            </a:r>
            <a:r>
              <a:rPr lang="en-US" sz="2000" dirty="0" smtClean="0"/>
              <a:t>.</a:t>
            </a:r>
            <a:endParaRPr lang="en-US" sz="2000" dirty="0"/>
          </a:p>
          <a:p>
            <a:pPr>
              <a:lnSpc>
                <a:spcPct val="80000"/>
              </a:lnSpc>
            </a:pPr>
            <a:r>
              <a:rPr lang="en-US" sz="2000" dirty="0" smtClean="0"/>
              <a:t>Conductivity  (</a:t>
            </a:r>
            <a:r>
              <a:rPr lang="en-US" sz="2000" dirty="0" smtClean="0">
                <a:latin typeface="Symbol" pitchFamily="18" charset="2"/>
              </a:rPr>
              <a:t>s</a:t>
            </a:r>
            <a:r>
              <a:rPr lang="en-US" sz="2000" dirty="0" smtClean="0"/>
              <a:t>) and permittivity (</a:t>
            </a:r>
            <a:r>
              <a:rPr lang="en-US" sz="2000" dirty="0" err="1" smtClean="0">
                <a:latin typeface="Symbol" pitchFamily="18" charset="2"/>
              </a:rPr>
              <a:t>e</a:t>
            </a:r>
            <a:r>
              <a:rPr lang="en-US" sz="2000" baseline="-25000" dirty="0" err="1" smtClean="0">
                <a:latin typeface="+mj-lt"/>
              </a:rPr>
              <a:t>r</a:t>
            </a:r>
            <a:r>
              <a:rPr lang="en-US" sz="2000" dirty="0" smtClean="0"/>
              <a:t>) </a:t>
            </a:r>
            <a:r>
              <a:rPr lang="en-US" sz="2000" dirty="0"/>
              <a:t>are the two basic properties of </a:t>
            </a:r>
            <a:r>
              <a:rPr lang="en-US" sz="2000" dirty="0" smtClean="0"/>
              <a:t>bioimpedance.</a:t>
            </a:r>
            <a:endParaRPr lang="en-US" sz="2000" dirty="0"/>
          </a:p>
          <a:p>
            <a:pPr>
              <a:lnSpc>
                <a:spcPct val="80000"/>
              </a:lnSpc>
            </a:pPr>
            <a:r>
              <a:rPr lang="en-US" sz="2000" dirty="0" smtClean="0">
                <a:latin typeface="Times New Roman" pitchFamily="18" charset="0"/>
                <a:cs typeface="Times New Roman" pitchFamily="18" charset="0"/>
              </a:rPr>
              <a:t>I</a:t>
            </a:r>
            <a:r>
              <a:rPr lang="en-US" sz="2000" dirty="0" smtClean="0"/>
              <a:t>/</a:t>
            </a:r>
            <a:r>
              <a:rPr lang="en-US" sz="2000" dirty="0" smtClean="0">
                <a:latin typeface="Times New Roman" pitchFamily="18" charset="0"/>
                <a:cs typeface="Times New Roman" pitchFamily="18" charset="0"/>
              </a:rPr>
              <a:t>V</a:t>
            </a:r>
            <a:r>
              <a:rPr lang="en-US" sz="2000" dirty="0" smtClean="0"/>
              <a:t> ratio define bioimpedance</a:t>
            </a:r>
            <a:endParaRPr lang="en-US" sz="2000" dirty="0"/>
          </a:p>
          <a:p>
            <a:pPr>
              <a:lnSpc>
                <a:spcPct val="80000"/>
              </a:lnSpc>
            </a:pPr>
            <a:endParaRPr lang="en-US" sz="2000" dirty="0"/>
          </a:p>
          <a:p>
            <a:pPr>
              <a:lnSpc>
                <a:spcPct val="80000"/>
              </a:lnSpc>
            </a:pPr>
            <a:endParaRPr lang="en-US" sz="2000" dirty="0"/>
          </a:p>
        </p:txBody>
      </p:sp>
      <p:pic>
        <p:nvPicPr>
          <p:cNvPr id="7195" name="Picture 27" descr="meas14"/>
          <p:cNvPicPr>
            <a:picLocks noChangeAspect="1" noChangeArrowheads="1"/>
          </p:cNvPicPr>
          <p:nvPr/>
        </p:nvPicPr>
        <p:blipFill>
          <a:blip r:embed="rId3" cstate="screen"/>
          <a:srcRect/>
          <a:stretch>
            <a:fillRect/>
          </a:stretch>
        </p:blipFill>
        <p:spPr bwMode="auto">
          <a:xfrm>
            <a:off x="1096963" y="3124200"/>
            <a:ext cx="3125787" cy="1447800"/>
          </a:xfrm>
          <a:prstGeom prst="rect">
            <a:avLst/>
          </a:prstGeom>
          <a:noFill/>
          <a:ln w="9525">
            <a:solidFill>
              <a:schemeClr val="tx1"/>
            </a:solidFill>
            <a:miter lim="800000"/>
            <a:headEnd/>
            <a:tailEnd/>
          </a:ln>
        </p:spPr>
      </p:pic>
      <p:sp>
        <p:nvSpPr>
          <p:cNvPr id="7173" name="Rectangle 5"/>
          <p:cNvSpPr>
            <a:spLocks noChangeArrowheads="1"/>
          </p:cNvSpPr>
          <p:nvPr/>
        </p:nvSpPr>
        <p:spPr bwMode="auto">
          <a:xfrm>
            <a:off x="936625" y="3124200"/>
            <a:ext cx="195263" cy="1447800"/>
          </a:xfrm>
          <a:prstGeom prst="rect">
            <a:avLst/>
          </a:prstGeom>
          <a:solidFill>
            <a:schemeClr val="bg1">
              <a:lumMod val="65000"/>
            </a:schemeClr>
          </a:solidFill>
          <a:ln w="9525">
            <a:solidFill>
              <a:schemeClr val="tx1"/>
            </a:solidFill>
            <a:miter lim="800000"/>
            <a:headEnd/>
            <a:tailEnd/>
          </a:ln>
          <a:effectLst/>
        </p:spPr>
        <p:txBody>
          <a:bodyPr wrap="none" anchor="ctr"/>
          <a:lstStyle/>
          <a:p>
            <a:endParaRPr lang="en-US"/>
          </a:p>
        </p:txBody>
      </p:sp>
      <p:sp>
        <p:nvSpPr>
          <p:cNvPr id="7174" name="Rectangle 6"/>
          <p:cNvSpPr>
            <a:spLocks noChangeArrowheads="1"/>
          </p:cNvSpPr>
          <p:nvPr/>
        </p:nvSpPr>
        <p:spPr bwMode="auto">
          <a:xfrm>
            <a:off x="4224338" y="3124200"/>
            <a:ext cx="195262" cy="1447800"/>
          </a:xfrm>
          <a:prstGeom prst="rect">
            <a:avLst/>
          </a:prstGeom>
          <a:solidFill>
            <a:schemeClr val="bg1">
              <a:lumMod val="65000"/>
            </a:schemeClr>
          </a:solidFill>
          <a:ln w="9525">
            <a:solidFill>
              <a:schemeClr val="tx1"/>
            </a:solidFill>
            <a:miter lim="800000"/>
            <a:headEnd/>
            <a:tailEnd/>
          </a:ln>
          <a:effectLst/>
        </p:spPr>
        <p:txBody>
          <a:bodyPr wrap="none" anchor="ctr"/>
          <a:lstStyle/>
          <a:p>
            <a:endParaRPr lang="en-US"/>
          </a:p>
        </p:txBody>
      </p:sp>
      <p:sp>
        <p:nvSpPr>
          <p:cNvPr id="7176" name="Oval 8"/>
          <p:cNvSpPr>
            <a:spLocks noChangeArrowheads="1"/>
          </p:cNvSpPr>
          <p:nvPr/>
        </p:nvSpPr>
        <p:spPr bwMode="auto">
          <a:xfrm>
            <a:off x="1622425" y="5334000"/>
            <a:ext cx="1981200" cy="533400"/>
          </a:xfrm>
          <a:prstGeom prst="ellipse">
            <a:avLst/>
          </a:prstGeom>
          <a:noFill/>
          <a:ln w="28575">
            <a:solidFill>
              <a:schemeClr val="tx1"/>
            </a:solidFill>
            <a:round/>
            <a:headEnd/>
            <a:tailEnd/>
          </a:ln>
          <a:effectLst/>
        </p:spPr>
        <p:txBody>
          <a:bodyPr wrap="none" anchor="ctr"/>
          <a:lstStyle/>
          <a:p>
            <a:pPr algn="ctr" eaLnBrk="1" hangingPunct="1"/>
            <a:r>
              <a:rPr lang="en-US" sz="2200" dirty="0">
                <a:latin typeface="Times New Roman" pitchFamily="18" charset="0"/>
                <a:cs typeface="Arial" pitchFamily="34" charset="0"/>
              </a:rPr>
              <a:t>Current </a:t>
            </a:r>
            <a:r>
              <a:rPr lang="en-US" sz="2200" dirty="0" smtClean="0">
                <a:latin typeface="Times New Roman" pitchFamily="18" charset="0"/>
                <a:cs typeface="Arial" pitchFamily="34" charset="0"/>
              </a:rPr>
              <a:t>Source</a:t>
            </a:r>
            <a:endParaRPr lang="en-US" sz="2200" baseline="-25000" dirty="0">
              <a:latin typeface="Times New Roman" pitchFamily="18" charset="0"/>
              <a:cs typeface="Arial" pitchFamily="34" charset="0"/>
            </a:endParaRPr>
          </a:p>
        </p:txBody>
      </p:sp>
      <p:cxnSp>
        <p:nvCxnSpPr>
          <p:cNvPr id="7177" name="AutoShape 9"/>
          <p:cNvCxnSpPr>
            <a:cxnSpLocks noChangeShapeType="1"/>
            <a:stCxn id="7176" idx="2"/>
            <a:endCxn id="7173" idx="1"/>
          </p:cNvCxnSpPr>
          <p:nvPr/>
        </p:nvCxnSpPr>
        <p:spPr bwMode="auto">
          <a:xfrm rot="10800000">
            <a:off x="936625" y="3848100"/>
            <a:ext cx="685800" cy="1752600"/>
          </a:xfrm>
          <a:prstGeom prst="bentConnector3">
            <a:avLst>
              <a:gd name="adj1" fmla="val 133333"/>
            </a:avLst>
          </a:prstGeom>
          <a:noFill/>
          <a:ln w="28575">
            <a:solidFill>
              <a:schemeClr val="tx1"/>
            </a:solidFill>
            <a:miter lim="800000"/>
            <a:headEnd/>
            <a:tailEnd/>
          </a:ln>
          <a:effectLst/>
        </p:spPr>
      </p:cxnSp>
      <p:cxnSp>
        <p:nvCxnSpPr>
          <p:cNvPr id="7179" name="AutoShape 11"/>
          <p:cNvCxnSpPr>
            <a:cxnSpLocks noChangeShapeType="1"/>
            <a:stCxn id="7176" idx="6"/>
            <a:endCxn id="7174" idx="3"/>
          </p:cNvCxnSpPr>
          <p:nvPr/>
        </p:nvCxnSpPr>
        <p:spPr bwMode="auto">
          <a:xfrm flipV="1">
            <a:off x="3603625" y="3848100"/>
            <a:ext cx="815975" cy="1752600"/>
          </a:xfrm>
          <a:prstGeom prst="bentConnector3">
            <a:avLst>
              <a:gd name="adj1" fmla="val 127819"/>
            </a:avLst>
          </a:prstGeom>
          <a:noFill/>
          <a:ln w="28575">
            <a:solidFill>
              <a:schemeClr val="tx1"/>
            </a:solidFill>
            <a:miter lim="800000"/>
            <a:headEnd/>
            <a:tailEnd/>
          </a:ln>
          <a:effectLst/>
        </p:spPr>
      </p:cxnSp>
      <p:sp>
        <p:nvSpPr>
          <p:cNvPr id="7194" name="AutoShape 26"/>
          <p:cNvSpPr>
            <a:spLocks noChangeArrowheads="1"/>
          </p:cNvSpPr>
          <p:nvPr/>
        </p:nvSpPr>
        <p:spPr bwMode="auto">
          <a:xfrm>
            <a:off x="1438275" y="3541713"/>
            <a:ext cx="2590800" cy="609600"/>
          </a:xfrm>
          <a:prstGeom prst="rightArrow">
            <a:avLst>
              <a:gd name="adj1" fmla="val 50000"/>
              <a:gd name="adj2" fmla="val 106250"/>
            </a:avLst>
          </a:prstGeom>
          <a:solidFill>
            <a:schemeClr val="accent1"/>
          </a:solidFill>
          <a:ln w="9525">
            <a:solidFill>
              <a:schemeClr val="tx1"/>
            </a:solidFill>
            <a:miter lim="800000"/>
            <a:headEnd/>
            <a:tailEnd/>
          </a:ln>
          <a:effectLst/>
        </p:spPr>
        <p:txBody>
          <a:bodyPr wrap="none" anchor="ctr"/>
          <a:lstStyle/>
          <a:p>
            <a:pPr algn="ctr"/>
            <a:r>
              <a:rPr lang="en-US" dirty="0"/>
              <a:t>Current Flow</a:t>
            </a:r>
          </a:p>
        </p:txBody>
      </p:sp>
      <p:sp>
        <p:nvSpPr>
          <p:cNvPr id="7196" name="Oval 28"/>
          <p:cNvSpPr>
            <a:spLocks noChangeArrowheads="1"/>
          </p:cNvSpPr>
          <p:nvPr/>
        </p:nvSpPr>
        <p:spPr bwMode="auto">
          <a:xfrm>
            <a:off x="1622425" y="4724400"/>
            <a:ext cx="1981200" cy="533400"/>
          </a:xfrm>
          <a:prstGeom prst="ellipse">
            <a:avLst/>
          </a:prstGeom>
          <a:noFill/>
          <a:ln w="28575">
            <a:solidFill>
              <a:schemeClr val="tx1"/>
            </a:solidFill>
            <a:round/>
            <a:headEnd/>
            <a:tailEnd/>
          </a:ln>
          <a:effectLst/>
        </p:spPr>
        <p:txBody>
          <a:bodyPr wrap="none" anchor="ctr"/>
          <a:lstStyle/>
          <a:p>
            <a:pPr algn="ctr" eaLnBrk="1" hangingPunct="1"/>
            <a:r>
              <a:rPr lang="en-US" sz="2200" dirty="0">
                <a:latin typeface="Times New Roman" pitchFamily="18" charset="0"/>
                <a:cs typeface="Arial" pitchFamily="34" charset="0"/>
              </a:rPr>
              <a:t>Voltage </a:t>
            </a:r>
            <a:r>
              <a:rPr lang="en-US" sz="2200" dirty="0" smtClean="0">
                <a:latin typeface="Times New Roman" pitchFamily="18" charset="0"/>
                <a:cs typeface="Arial" pitchFamily="34" charset="0"/>
              </a:rPr>
              <a:t>Sense</a:t>
            </a:r>
            <a:endParaRPr lang="en-US" sz="2200" baseline="-25000" dirty="0">
              <a:latin typeface="Times New Roman" pitchFamily="18" charset="0"/>
              <a:cs typeface="Arial" pitchFamily="34" charset="0"/>
            </a:endParaRPr>
          </a:p>
        </p:txBody>
      </p:sp>
      <p:cxnSp>
        <p:nvCxnSpPr>
          <p:cNvPr id="7197" name="AutoShape 29"/>
          <p:cNvCxnSpPr>
            <a:cxnSpLocks noChangeShapeType="1"/>
            <a:stCxn id="7173" idx="2"/>
            <a:endCxn id="7196" idx="2"/>
          </p:cNvCxnSpPr>
          <p:nvPr/>
        </p:nvCxnSpPr>
        <p:spPr bwMode="auto">
          <a:xfrm rot="16200000" flipH="1">
            <a:off x="1119188" y="4487862"/>
            <a:ext cx="419100" cy="587375"/>
          </a:xfrm>
          <a:prstGeom prst="bentConnector2">
            <a:avLst/>
          </a:prstGeom>
          <a:noFill/>
          <a:ln w="28575">
            <a:solidFill>
              <a:schemeClr val="tx1"/>
            </a:solidFill>
            <a:miter lim="800000"/>
            <a:headEnd/>
            <a:tailEnd/>
          </a:ln>
          <a:effectLst/>
        </p:spPr>
      </p:cxnSp>
      <p:cxnSp>
        <p:nvCxnSpPr>
          <p:cNvPr id="7198" name="AutoShape 30"/>
          <p:cNvCxnSpPr>
            <a:cxnSpLocks noChangeShapeType="1"/>
            <a:stCxn id="7174" idx="2"/>
            <a:endCxn id="7196" idx="6"/>
          </p:cNvCxnSpPr>
          <p:nvPr/>
        </p:nvCxnSpPr>
        <p:spPr bwMode="auto">
          <a:xfrm rot="5400000">
            <a:off x="3753644" y="4421981"/>
            <a:ext cx="419100" cy="719138"/>
          </a:xfrm>
          <a:prstGeom prst="bentConnector2">
            <a:avLst/>
          </a:prstGeom>
          <a:noFill/>
          <a:ln w="28575">
            <a:solidFill>
              <a:schemeClr val="tx1"/>
            </a:solidFill>
            <a:miter lim="800000"/>
            <a:headEnd/>
            <a:tailEnd/>
          </a:ln>
          <a:effectLst/>
        </p:spPr>
      </p:cxnSp>
      <p:sp>
        <p:nvSpPr>
          <p:cNvPr id="58" name="Title 1"/>
          <p:cNvSpPr txBox="1">
            <a:spLocks/>
          </p:cNvSpPr>
          <p:nvPr/>
        </p:nvSpPr>
        <p:spPr>
          <a:xfrm>
            <a:off x="76200" y="-304800"/>
            <a:ext cx="8229600" cy="1143000"/>
          </a:xfrm>
          <a:prstGeom prst="rect">
            <a:avLst/>
          </a:prstGeom>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1" u="none" strike="noStrike" kern="0" cap="none" spc="0" normalizeH="0" baseline="0" noProof="0" dirty="0" err="1" smtClean="0">
                <a:ln>
                  <a:noFill/>
                </a:ln>
                <a:solidFill>
                  <a:sysClr val="windowText" lastClr="000000"/>
                </a:solidFill>
                <a:effectLst/>
                <a:uLnTx/>
                <a:uFillTx/>
              </a:rPr>
              <a:t>Bioimpedance</a:t>
            </a:r>
            <a:r>
              <a:rPr kumimoji="0" lang="en-US" sz="3200" b="0" i="1" u="none" strike="noStrike" kern="0" cap="none" spc="0" normalizeH="0" baseline="0" noProof="0" dirty="0" smtClean="0">
                <a:ln>
                  <a:noFill/>
                </a:ln>
                <a:solidFill>
                  <a:sysClr val="windowText" lastClr="000000"/>
                </a:solidFill>
                <a:effectLst/>
                <a:uLnTx/>
                <a:uFillTx/>
              </a:rPr>
              <a:t> basics</a:t>
            </a:r>
            <a:endParaRPr kumimoji="0" lang="en-US" sz="3200" b="0" i="1" u="none" strike="noStrike" kern="0" cap="none" spc="0" normalizeH="0" baseline="0" noProof="0" dirty="0">
              <a:ln>
                <a:noFill/>
              </a:ln>
              <a:solidFill>
                <a:sysClr val="windowText" lastClr="000000"/>
              </a:solidFill>
              <a:effectLst/>
              <a:uLnTx/>
              <a:uFillTx/>
            </a:endParaRPr>
          </a:p>
        </p:txBody>
      </p:sp>
      <p:grpSp>
        <p:nvGrpSpPr>
          <p:cNvPr id="84" name="Group 83"/>
          <p:cNvGrpSpPr/>
          <p:nvPr/>
        </p:nvGrpSpPr>
        <p:grpSpPr>
          <a:xfrm>
            <a:off x="4800600" y="1143000"/>
            <a:ext cx="4191000" cy="4572000"/>
            <a:chOff x="4800600" y="1143000"/>
            <a:chExt cx="4191000" cy="4572000"/>
          </a:xfrm>
        </p:grpSpPr>
        <p:grpSp>
          <p:nvGrpSpPr>
            <p:cNvPr id="56" name="Group 58"/>
            <p:cNvGrpSpPr/>
            <p:nvPr/>
          </p:nvGrpSpPr>
          <p:grpSpPr>
            <a:xfrm>
              <a:off x="4800600" y="1143000"/>
              <a:ext cx="4191000" cy="4572000"/>
              <a:chOff x="4800600" y="1143000"/>
              <a:chExt cx="4191000" cy="4572000"/>
            </a:xfrm>
          </p:grpSpPr>
          <p:grpSp>
            <p:nvGrpSpPr>
              <p:cNvPr id="57" name="Group 57"/>
              <p:cNvGrpSpPr/>
              <p:nvPr/>
            </p:nvGrpSpPr>
            <p:grpSpPr>
              <a:xfrm>
                <a:off x="5049645" y="1684739"/>
                <a:ext cx="3657600" cy="3768208"/>
                <a:chOff x="5049645" y="1684739"/>
                <a:chExt cx="3657600" cy="3768208"/>
              </a:xfrm>
            </p:grpSpPr>
            <p:grpSp>
              <p:nvGrpSpPr>
                <p:cNvPr id="60" name="Group 55"/>
                <p:cNvGrpSpPr/>
                <p:nvPr/>
              </p:nvGrpSpPr>
              <p:grpSpPr>
                <a:xfrm>
                  <a:off x="5049645" y="1684739"/>
                  <a:ext cx="3657600" cy="1939407"/>
                  <a:chOff x="5049645" y="1684739"/>
                  <a:chExt cx="3657600" cy="1939407"/>
                </a:xfrm>
              </p:grpSpPr>
              <p:cxnSp>
                <p:nvCxnSpPr>
                  <p:cNvPr id="72" name="Straight Connector 71"/>
                  <p:cNvCxnSpPr/>
                  <p:nvPr/>
                </p:nvCxnSpPr>
                <p:spPr>
                  <a:xfrm rot="5400000">
                    <a:off x="4821045" y="2492814"/>
                    <a:ext cx="1371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506845" y="3178614"/>
                    <a:ext cx="3200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5506845" y="2210316"/>
                    <a:ext cx="2977376" cy="702528"/>
                  </a:xfrm>
                  <a:custGeom>
                    <a:avLst/>
                    <a:gdLst>
                      <a:gd name="connsiteX0" fmla="*/ 0 w 2977376"/>
                      <a:gd name="connsiteY0" fmla="*/ 702527 h 702528"/>
                      <a:gd name="connsiteX1" fmla="*/ 1159727 w 2977376"/>
                      <a:gd name="connsiteY1" fmla="*/ 669074 h 702528"/>
                      <a:gd name="connsiteX2" fmla="*/ 1884556 w 2977376"/>
                      <a:gd name="connsiteY2" fmla="*/ 501805 h 702528"/>
                      <a:gd name="connsiteX3" fmla="*/ 2430966 w 2977376"/>
                      <a:gd name="connsiteY3" fmla="*/ 256478 h 702528"/>
                      <a:gd name="connsiteX4" fmla="*/ 2977376 w 2977376"/>
                      <a:gd name="connsiteY4" fmla="*/ 0 h 702528"/>
                      <a:gd name="connsiteX5" fmla="*/ 2977376 w 2977376"/>
                      <a:gd name="connsiteY5" fmla="*/ 0 h 70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7376" h="702528">
                        <a:moveTo>
                          <a:pt x="0" y="702527"/>
                        </a:moveTo>
                        <a:cubicBezTo>
                          <a:pt x="422817" y="702527"/>
                          <a:pt x="845634" y="702528"/>
                          <a:pt x="1159727" y="669074"/>
                        </a:cubicBezTo>
                        <a:cubicBezTo>
                          <a:pt x="1473820" y="635620"/>
                          <a:pt x="1672683" y="570571"/>
                          <a:pt x="1884556" y="501805"/>
                        </a:cubicBezTo>
                        <a:cubicBezTo>
                          <a:pt x="2096429" y="433039"/>
                          <a:pt x="2248829" y="340112"/>
                          <a:pt x="2430966" y="256478"/>
                        </a:cubicBezTo>
                        <a:cubicBezTo>
                          <a:pt x="2613103" y="172844"/>
                          <a:pt x="2977376" y="0"/>
                          <a:pt x="2977376" y="0"/>
                        </a:cubicBezTo>
                        <a:lnTo>
                          <a:pt x="297737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a:off x="6574050" y="3254814"/>
                    <a:ext cx="1415772" cy="369332"/>
                  </a:xfrm>
                  <a:prstGeom prst="rect">
                    <a:avLst/>
                  </a:prstGeom>
                  <a:noFill/>
                  <a:ln>
                    <a:noFill/>
                  </a:ln>
                </p:spPr>
                <p:txBody>
                  <a:bodyPr wrap="none" rtlCol="0">
                    <a:spAutoFit/>
                  </a:bodyPr>
                  <a:lstStyle/>
                  <a:p>
                    <a:r>
                      <a:rPr lang="en-US" dirty="0" smtClean="0"/>
                      <a:t>Frequency </a:t>
                    </a:r>
                    <a:endParaRPr lang="en-US" dirty="0"/>
                  </a:p>
                </p:txBody>
              </p:sp>
              <p:sp>
                <p:nvSpPr>
                  <p:cNvPr id="76" name="TextBox 75"/>
                  <p:cNvSpPr txBox="1"/>
                  <p:nvPr/>
                </p:nvSpPr>
                <p:spPr>
                  <a:xfrm rot="16200000">
                    <a:off x="4443069" y="2291315"/>
                    <a:ext cx="1582484" cy="369332"/>
                  </a:xfrm>
                  <a:prstGeom prst="rect">
                    <a:avLst/>
                  </a:prstGeom>
                  <a:noFill/>
                  <a:ln>
                    <a:noFill/>
                  </a:ln>
                </p:spPr>
                <p:txBody>
                  <a:bodyPr wrap="none" rtlCol="0">
                    <a:spAutoFit/>
                  </a:bodyPr>
                  <a:lstStyle/>
                  <a:p>
                    <a:r>
                      <a:rPr lang="en-US" dirty="0" smtClean="0"/>
                      <a:t>Conductivity</a:t>
                    </a:r>
                    <a:endParaRPr lang="en-US" dirty="0"/>
                  </a:p>
                </p:txBody>
              </p:sp>
              <p:sp>
                <p:nvSpPr>
                  <p:cNvPr id="77" name="Oval 76"/>
                  <p:cNvSpPr/>
                  <p:nvPr/>
                </p:nvSpPr>
                <p:spPr>
                  <a:xfrm>
                    <a:off x="5475249" y="2873297"/>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p:cNvSpPr/>
                  <p:nvPr/>
                </p:nvSpPr>
                <p:spPr>
                  <a:xfrm>
                    <a:off x="6101205" y="2873297"/>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6775854" y="2817542"/>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Oval 79"/>
                  <p:cNvSpPr/>
                  <p:nvPr/>
                </p:nvSpPr>
                <p:spPr>
                  <a:xfrm>
                    <a:off x="7340850" y="268744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Oval 80"/>
                  <p:cNvSpPr/>
                  <p:nvPr/>
                </p:nvSpPr>
                <p:spPr>
                  <a:xfrm>
                    <a:off x="7896552" y="2447693"/>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p:cNvSpPr/>
                  <p:nvPr/>
                </p:nvSpPr>
                <p:spPr>
                  <a:xfrm>
                    <a:off x="8441103" y="2187497"/>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56"/>
                <p:cNvGrpSpPr/>
                <p:nvPr/>
              </p:nvGrpSpPr>
              <p:grpSpPr>
                <a:xfrm>
                  <a:off x="5074736" y="3636609"/>
                  <a:ext cx="3632509" cy="1816338"/>
                  <a:chOff x="5074736" y="3636609"/>
                  <a:chExt cx="3632509" cy="1816338"/>
                </a:xfrm>
              </p:grpSpPr>
              <p:sp>
                <p:nvSpPr>
                  <p:cNvPr id="62" name="Oval 61"/>
                  <p:cNvSpPr/>
                  <p:nvPr/>
                </p:nvSpPr>
                <p:spPr>
                  <a:xfrm>
                    <a:off x="5471160" y="478536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p:cNvSpPr/>
                  <p:nvPr/>
                </p:nvSpPr>
                <p:spPr>
                  <a:xfrm>
                    <a:off x="6101205" y="470916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p:cNvSpPr/>
                  <p:nvPr/>
                </p:nvSpPr>
                <p:spPr>
                  <a:xfrm>
                    <a:off x="6775854" y="432816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Oval 64"/>
                  <p:cNvSpPr/>
                  <p:nvPr/>
                </p:nvSpPr>
                <p:spPr>
                  <a:xfrm>
                    <a:off x="7340850" y="411480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p:cNvSpPr/>
                  <p:nvPr/>
                </p:nvSpPr>
                <p:spPr>
                  <a:xfrm>
                    <a:off x="7896552" y="449580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66"/>
                  <p:cNvSpPr/>
                  <p:nvPr/>
                </p:nvSpPr>
                <p:spPr>
                  <a:xfrm>
                    <a:off x="8441103" y="472031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8" name="Straight Connector 67"/>
                  <p:cNvCxnSpPr/>
                  <p:nvPr/>
                </p:nvCxnSpPr>
                <p:spPr>
                  <a:xfrm rot="5400000">
                    <a:off x="4821045" y="4321615"/>
                    <a:ext cx="1371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506845" y="5007415"/>
                    <a:ext cx="3200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574050" y="5083615"/>
                    <a:ext cx="1415772" cy="369332"/>
                  </a:xfrm>
                  <a:prstGeom prst="rect">
                    <a:avLst/>
                  </a:prstGeom>
                  <a:noFill/>
                  <a:ln>
                    <a:noFill/>
                  </a:ln>
                </p:spPr>
                <p:txBody>
                  <a:bodyPr wrap="none" rtlCol="0">
                    <a:spAutoFit/>
                  </a:bodyPr>
                  <a:lstStyle/>
                  <a:p>
                    <a:r>
                      <a:rPr lang="en-US" dirty="0" smtClean="0"/>
                      <a:t>Frequency </a:t>
                    </a:r>
                    <a:endParaRPr lang="en-US" dirty="0"/>
                  </a:p>
                </p:txBody>
              </p:sp>
              <p:sp>
                <p:nvSpPr>
                  <p:cNvPr id="71" name="TextBox 70"/>
                  <p:cNvSpPr txBox="1"/>
                  <p:nvPr/>
                </p:nvSpPr>
                <p:spPr>
                  <a:xfrm rot="16200000">
                    <a:off x="4622785" y="4120116"/>
                    <a:ext cx="1273234" cy="369332"/>
                  </a:xfrm>
                  <a:prstGeom prst="rect">
                    <a:avLst/>
                  </a:prstGeom>
                  <a:noFill/>
                  <a:ln>
                    <a:noFill/>
                  </a:ln>
                </p:spPr>
                <p:txBody>
                  <a:bodyPr wrap="none" rtlCol="0">
                    <a:spAutoFit/>
                  </a:bodyPr>
                  <a:lstStyle/>
                  <a:p>
                    <a:pPr algn="ctr"/>
                    <a:r>
                      <a:rPr lang="en-US" dirty="0" smtClean="0"/>
                      <a:t>Permittivity</a:t>
                    </a:r>
                    <a:endParaRPr lang="en-US" dirty="0"/>
                  </a:p>
                </p:txBody>
              </p:sp>
            </p:grpSp>
          </p:grpSp>
          <p:sp>
            <p:nvSpPr>
              <p:cNvPr id="59" name="Rounded Rectangle 58"/>
              <p:cNvSpPr/>
              <p:nvPr/>
            </p:nvSpPr>
            <p:spPr>
              <a:xfrm>
                <a:off x="4800600" y="1143000"/>
                <a:ext cx="4191000" cy="4572000"/>
              </a:xfrm>
              <a:prstGeom prst="roundRect">
                <a:avLst>
                  <a:gd name="adj" fmla="val 655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lnSpc>
                    <a:spcPct val="80000"/>
                  </a:lnSpc>
                  <a:spcBef>
                    <a:spcPct val="20000"/>
                  </a:spcBef>
                  <a:defRPr/>
                </a:pPr>
                <a:r>
                  <a:rPr lang="en-US" sz="2200" u="sng" dirty="0" smtClean="0">
                    <a:solidFill>
                      <a:schemeClr val="tx1"/>
                    </a:solidFill>
                  </a:rPr>
                  <a:t>Bioimpedance Spectroscopy</a:t>
                </a:r>
              </a:p>
              <a:p>
                <a:pPr marL="342900" lvl="0" indent="-342900" algn="ctr">
                  <a:lnSpc>
                    <a:spcPct val="80000"/>
                  </a:lnSpc>
                  <a:spcBef>
                    <a:spcPct val="20000"/>
                  </a:spcBef>
                  <a:defRPr/>
                </a:pPr>
                <a:endParaRPr lang="en-US" sz="2200" u="sng" dirty="0" smtClean="0">
                  <a:solidFill>
                    <a:schemeClr val="tx1"/>
                  </a:solidFill>
                </a:endParaRPr>
              </a:p>
              <a:p>
                <a:pPr marL="342900" lvl="0" indent="-342900" algn="ctr">
                  <a:lnSpc>
                    <a:spcPct val="80000"/>
                  </a:lnSpc>
                  <a:spcBef>
                    <a:spcPct val="20000"/>
                  </a:spcBef>
                  <a:defRPr/>
                </a:pPr>
                <a:endParaRPr lang="en-US" sz="2000" u="sng"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a:solidFill>
                    <a:schemeClr val="tx1"/>
                  </a:solidFill>
                </a:endParaRPr>
              </a:p>
            </p:txBody>
          </p:sp>
        </p:grpSp>
        <p:sp>
          <p:nvSpPr>
            <p:cNvPr id="83" name="Freeform 82"/>
            <p:cNvSpPr/>
            <p:nvPr/>
          </p:nvSpPr>
          <p:spPr>
            <a:xfrm>
              <a:off x="5562600" y="4131039"/>
              <a:ext cx="2914338" cy="703289"/>
            </a:xfrm>
            <a:custGeom>
              <a:avLst/>
              <a:gdLst>
                <a:gd name="connsiteX0" fmla="*/ 0 w 2960558"/>
                <a:gd name="connsiteY0" fmla="*/ 703289 h 703289"/>
                <a:gd name="connsiteX1" fmla="*/ 629587 w 2960558"/>
                <a:gd name="connsiteY1" fmla="*/ 620843 h 703289"/>
                <a:gd name="connsiteX2" fmla="*/ 1311640 w 2960558"/>
                <a:gd name="connsiteY2" fmla="*/ 238594 h 703289"/>
                <a:gd name="connsiteX3" fmla="*/ 1866276 w 2960558"/>
                <a:gd name="connsiteY3" fmla="*/ 28731 h 703289"/>
                <a:gd name="connsiteX4" fmla="*/ 2428407 w 2960558"/>
                <a:gd name="connsiteY4" fmla="*/ 410981 h 703289"/>
                <a:gd name="connsiteX5" fmla="*/ 2960558 w 2960558"/>
                <a:gd name="connsiteY5" fmla="*/ 643328 h 703289"/>
                <a:gd name="connsiteX6" fmla="*/ 2960558 w 2960558"/>
                <a:gd name="connsiteY6" fmla="*/ 643328 h 70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558" h="703289">
                  <a:moveTo>
                    <a:pt x="0" y="703289"/>
                  </a:moveTo>
                  <a:cubicBezTo>
                    <a:pt x="205490" y="700790"/>
                    <a:pt x="410980" y="698292"/>
                    <a:pt x="629587" y="620843"/>
                  </a:cubicBezTo>
                  <a:cubicBezTo>
                    <a:pt x="848194" y="543394"/>
                    <a:pt x="1105525" y="337279"/>
                    <a:pt x="1311640" y="238594"/>
                  </a:cubicBezTo>
                  <a:cubicBezTo>
                    <a:pt x="1517755" y="139909"/>
                    <a:pt x="1680148" y="0"/>
                    <a:pt x="1866276" y="28731"/>
                  </a:cubicBezTo>
                  <a:cubicBezTo>
                    <a:pt x="2052404" y="57462"/>
                    <a:pt x="2246027" y="308548"/>
                    <a:pt x="2428407" y="410981"/>
                  </a:cubicBezTo>
                  <a:cubicBezTo>
                    <a:pt x="2610787" y="513414"/>
                    <a:pt x="2960558" y="643328"/>
                    <a:pt x="2960558" y="643328"/>
                  </a:cubicBezTo>
                  <a:lnTo>
                    <a:pt x="2960558" y="643328"/>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8528338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AD5933</a:t>
            </a:r>
            <a:endParaRPr lang="en-US" dirty="0"/>
          </a:p>
        </p:txBody>
      </p:sp>
      <p:pic>
        <p:nvPicPr>
          <p:cNvPr id="4" name="Picture 3"/>
          <p:cNvPicPr>
            <a:picLocks noChangeAspect="1"/>
          </p:cNvPicPr>
          <p:nvPr/>
        </p:nvPicPr>
        <p:blipFill>
          <a:blip r:embed="rId2"/>
          <a:stretch>
            <a:fillRect/>
          </a:stretch>
        </p:blipFill>
        <p:spPr>
          <a:xfrm>
            <a:off x="1910427" y="1600200"/>
            <a:ext cx="4699000" cy="1524000"/>
          </a:xfrm>
          <a:prstGeom prst="rect">
            <a:avLst/>
          </a:prstGeom>
        </p:spPr>
      </p:pic>
      <p:pic>
        <p:nvPicPr>
          <p:cNvPr id="5" name="Picture 4"/>
          <p:cNvPicPr>
            <a:picLocks noChangeAspect="1"/>
          </p:cNvPicPr>
          <p:nvPr/>
        </p:nvPicPr>
        <p:blipFill>
          <a:blip r:embed="rId3"/>
          <a:stretch>
            <a:fillRect/>
          </a:stretch>
        </p:blipFill>
        <p:spPr>
          <a:xfrm>
            <a:off x="1560068" y="3568585"/>
            <a:ext cx="5421568" cy="2291123"/>
          </a:xfrm>
          <a:prstGeom prst="rect">
            <a:avLst/>
          </a:prstGeom>
        </p:spPr>
      </p:pic>
    </p:spTree>
    <p:extLst>
      <p:ext uri="{BB962C8B-B14F-4D97-AF65-F5344CB8AC3E}">
        <p14:creationId xmlns:p14="http://schemas.microsoft.com/office/powerpoint/2010/main" val="38372954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989" y="152400"/>
            <a:ext cx="9221851" cy="6553200"/>
          </a:xfrm>
          <a:prstGeom prst="rect">
            <a:avLst/>
          </a:prstGeom>
        </p:spPr>
      </p:pic>
    </p:spTree>
    <p:extLst>
      <p:ext uri="{BB962C8B-B14F-4D97-AF65-F5344CB8AC3E}">
        <p14:creationId xmlns:p14="http://schemas.microsoft.com/office/powerpoint/2010/main" val="9626736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AD5933 Register Map</a:t>
            </a:r>
            <a:endParaRPr lang="en-US" dirty="0"/>
          </a:p>
        </p:txBody>
      </p:sp>
      <p:pic>
        <p:nvPicPr>
          <p:cNvPr id="4" name="Picture 3"/>
          <p:cNvPicPr>
            <a:picLocks noChangeAspect="1"/>
          </p:cNvPicPr>
          <p:nvPr/>
        </p:nvPicPr>
        <p:blipFill>
          <a:blip r:embed="rId2"/>
          <a:stretch>
            <a:fillRect/>
          </a:stretch>
        </p:blipFill>
        <p:spPr>
          <a:xfrm>
            <a:off x="277365" y="1077829"/>
            <a:ext cx="8663845" cy="4387562"/>
          </a:xfrm>
          <a:prstGeom prst="rect">
            <a:avLst/>
          </a:prstGeom>
        </p:spPr>
      </p:pic>
    </p:spTree>
    <p:extLst>
      <p:ext uri="{BB962C8B-B14F-4D97-AF65-F5344CB8AC3E}">
        <p14:creationId xmlns:p14="http://schemas.microsoft.com/office/powerpoint/2010/main" val="31756676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648"/>
            <a:ext cx="8229600" cy="750428"/>
          </a:xfrm>
        </p:spPr>
        <p:txBody>
          <a:bodyPr>
            <a:normAutofit/>
          </a:bodyPr>
          <a:lstStyle/>
          <a:p>
            <a:r>
              <a:rPr lang="en-US" sz="2800" dirty="0" smtClean="0"/>
              <a:t>AD5933 I</a:t>
            </a:r>
            <a:r>
              <a:rPr lang="en-US" sz="2800" baseline="30000" dirty="0" smtClean="0"/>
              <a:t>2</a:t>
            </a:r>
            <a:r>
              <a:rPr lang="en-US" sz="2800" dirty="0" smtClean="0"/>
              <a:t>C Protocol</a:t>
            </a:r>
            <a:endParaRPr lang="en-US" sz="2800" dirty="0"/>
          </a:p>
        </p:txBody>
      </p:sp>
      <p:pic>
        <p:nvPicPr>
          <p:cNvPr id="4" name="Picture 3"/>
          <p:cNvPicPr>
            <a:picLocks noChangeAspect="1"/>
          </p:cNvPicPr>
          <p:nvPr/>
        </p:nvPicPr>
        <p:blipFill>
          <a:blip r:embed="rId2"/>
          <a:stretch>
            <a:fillRect/>
          </a:stretch>
        </p:blipFill>
        <p:spPr>
          <a:xfrm>
            <a:off x="0" y="3666818"/>
            <a:ext cx="8681668" cy="1743834"/>
          </a:xfrm>
          <a:prstGeom prst="rect">
            <a:avLst/>
          </a:prstGeom>
        </p:spPr>
      </p:pic>
      <p:pic>
        <p:nvPicPr>
          <p:cNvPr id="7" name="Picture 6"/>
          <p:cNvPicPr>
            <a:picLocks noChangeAspect="1"/>
          </p:cNvPicPr>
          <p:nvPr/>
        </p:nvPicPr>
        <p:blipFill>
          <a:blip r:embed="rId3"/>
          <a:stretch>
            <a:fillRect/>
          </a:stretch>
        </p:blipFill>
        <p:spPr>
          <a:xfrm>
            <a:off x="1228569" y="872076"/>
            <a:ext cx="6230026" cy="2235200"/>
          </a:xfrm>
          <a:prstGeom prst="rect">
            <a:avLst/>
          </a:prstGeom>
        </p:spPr>
      </p:pic>
    </p:spTree>
    <p:extLst>
      <p:ext uri="{BB962C8B-B14F-4D97-AF65-F5344CB8AC3E}">
        <p14:creationId xmlns:p14="http://schemas.microsoft.com/office/powerpoint/2010/main" val="159501518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648"/>
            <a:ext cx="8229600" cy="750428"/>
          </a:xfrm>
        </p:spPr>
        <p:txBody>
          <a:bodyPr>
            <a:normAutofit/>
          </a:bodyPr>
          <a:lstStyle/>
          <a:p>
            <a:r>
              <a:rPr lang="en-US" sz="2800" dirty="0" smtClean="0"/>
              <a:t>AD5933 I</a:t>
            </a:r>
            <a:r>
              <a:rPr lang="en-US" sz="2800" baseline="30000" dirty="0" smtClean="0"/>
              <a:t>2</a:t>
            </a:r>
            <a:r>
              <a:rPr lang="en-US" sz="2800" dirty="0" smtClean="0"/>
              <a:t>C Protocol</a:t>
            </a:r>
            <a:endParaRPr lang="en-US" sz="2800" dirty="0"/>
          </a:p>
        </p:txBody>
      </p:sp>
      <p:pic>
        <p:nvPicPr>
          <p:cNvPr id="3" name="Picture 2"/>
          <p:cNvPicPr>
            <a:picLocks noChangeAspect="1"/>
          </p:cNvPicPr>
          <p:nvPr/>
        </p:nvPicPr>
        <p:blipFill>
          <a:blip r:embed="rId2"/>
          <a:stretch>
            <a:fillRect/>
          </a:stretch>
        </p:blipFill>
        <p:spPr>
          <a:xfrm>
            <a:off x="1573576" y="872076"/>
            <a:ext cx="5305566" cy="1032942"/>
          </a:xfrm>
          <a:prstGeom prst="rect">
            <a:avLst/>
          </a:prstGeom>
        </p:spPr>
      </p:pic>
      <p:pic>
        <p:nvPicPr>
          <p:cNvPr id="5" name="Picture 4"/>
          <p:cNvPicPr>
            <a:picLocks noChangeAspect="1"/>
          </p:cNvPicPr>
          <p:nvPr/>
        </p:nvPicPr>
        <p:blipFill>
          <a:blip r:embed="rId3"/>
          <a:stretch>
            <a:fillRect/>
          </a:stretch>
        </p:blipFill>
        <p:spPr>
          <a:xfrm>
            <a:off x="2195526" y="3352663"/>
            <a:ext cx="4143346" cy="948477"/>
          </a:xfrm>
          <a:prstGeom prst="rect">
            <a:avLst/>
          </a:prstGeom>
        </p:spPr>
      </p:pic>
      <p:pic>
        <p:nvPicPr>
          <p:cNvPr id="6" name="Picture 5"/>
          <p:cNvPicPr>
            <a:picLocks noChangeAspect="1"/>
          </p:cNvPicPr>
          <p:nvPr/>
        </p:nvPicPr>
        <p:blipFill>
          <a:blip r:embed="rId4"/>
          <a:stretch>
            <a:fillRect/>
          </a:stretch>
        </p:blipFill>
        <p:spPr>
          <a:xfrm>
            <a:off x="1573576" y="2175036"/>
            <a:ext cx="5322591" cy="1054928"/>
          </a:xfrm>
          <a:prstGeom prst="rect">
            <a:avLst/>
          </a:prstGeom>
        </p:spPr>
      </p:pic>
      <p:pic>
        <p:nvPicPr>
          <p:cNvPr id="8" name="Picture 7"/>
          <p:cNvPicPr>
            <a:picLocks noChangeAspect="1"/>
          </p:cNvPicPr>
          <p:nvPr/>
        </p:nvPicPr>
        <p:blipFill>
          <a:blip r:embed="rId5"/>
          <a:stretch>
            <a:fillRect/>
          </a:stretch>
        </p:blipFill>
        <p:spPr>
          <a:xfrm>
            <a:off x="1956090" y="4530719"/>
            <a:ext cx="4769180" cy="2069272"/>
          </a:xfrm>
          <a:prstGeom prst="rect">
            <a:avLst/>
          </a:prstGeom>
        </p:spPr>
      </p:pic>
    </p:spTree>
    <p:extLst>
      <p:ext uri="{BB962C8B-B14F-4D97-AF65-F5344CB8AC3E}">
        <p14:creationId xmlns:p14="http://schemas.microsoft.com/office/powerpoint/2010/main" val="72198975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61" y="413086"/>
            <a:ext cx="8826248" cy="5791200"/>
          </a:xfrm>
          <a:prstGeom prst="rect">
            <a:avLst/>
          </a:prstGeom>
        </p:spPr>
      </p:pic>
      <p:sp>
        <p:nvSpPr>
          <p:cNvPr id="5" name="TextBox 4"/>
          <p:cNvSpPr txBox="1"/>
          <p:nvPr/>
        </p:nvSpPr>
        <p:spPr>
          <a:xfrm>
            <a:off x="5178890" y="6473368"/>
            <a:ext cx="3965110" cy="369332"/>
          </a:xfrm>
          <a:prstGeom prst="rect">
            <a:avLst/>
          </a:prstGeom>
          <a:noFill/>
        </p:spPr>
        <p:txBody>
          <a:bodyPr wrap="none" rtlCol="0">
            <a:spAutoFit/>
          </a:bodyPr>
          <a:lstStyle/>
          <a:p>
            <a:r>
              <a:rPr lang="en-US" dirty="0"/>
              <a:t>http://</a:t>
            </a:r>
            <a:r>
              <a:rPr lang="en-US" dirty="0" err="1"/>
              <a:t>www.cypress.com</a:t>
            </a:r>
            <a:r>
              <a:rPr lang="en-US" dirty="0"/>
              <a:t>/?</a:t>
            </a:r>
            <a:r>
              <a:rPr lang="en-US" dirty="0" err="1"/>
              <a:t>docID</a:t>
            </a:r>
            <a:r>
              <a:rPr lang="en-US" dirty="0"/>
              <a:t>=32287</a:t>
            </a:r>
          </a:p>
        </p:txBody>
      </p:sp>
    </p:spTree>
    <p:extLst>
      <p:ext uri="{BB962C8B-B14F-4D97-AF65-F5344CB8AC3E}">
        <p14:creationId xmlns:p14="http://schemas.microsoft.com/office/powerpoint/2010/main" val="40179922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87916" y="846391"/>
            <a:ext cx="9298312" cy="4685955"/>
            <a:chOff x="-187916" y="-190155"/>
            <a:chExt cx="7078492" cy="3567260"/>
          </a:xfrm>
        </p:grpSpPr>
        <p:pic>
          <p:nvPicPr>
            <p:cNvPr id="4" name="Picture 3"/>
            <p:cNvPicPr>
              <a:picLocks noChangeAspect="1"/>
            </p:cNvPicPr>
            <p:nvPr/>
          </p:nvPicPr>
          <p:blipFill rotWithShape="1">
            <a:blip r:embed="rId2"/>
            <a:srcRect b="77986"/>
            <a:stretch/>
          </p:blipFill>
          <p:spPr>
            <a:xfrm>
              <a:off x="-187916" y="-190155"/>
              <a:ext cx="6890576" cy="978515"/>
            </a:xfrm>
            <a:prstGeom prst="rect">
              <a:avLst/>
            </a:prstGeom>
          </p:spPr>
        </p:pic>
        <p:pic>
          <p:nvPicPr>
            <p:cNvPr id="5" name="Picture 4"/>
            <p:cNvPicPr>
              <a:picLocks noChangeAspect="1"/>
            </p:cNvPicPr>
            <p:nvPr/>
          </p:nvPicPr>
          <p:blipFill rotWithShape="1">
            <a:blip r:embed="rId3"/>
            <a:srcRect t="34022" b="43315"/>
            <a:stretch/>
          </p:blipFill>
          <p:spPr>
            <a:xfrm>
              <a:off x="0" y="788361"/>
              <a:ext cx="6890576" cy="1007348"/>
            </a:xfrm>
            <a:prstGeom prst="rect">
              <a:avLst/>
            </a:prstGeom>
          </p:spPr>
        </p:pic>
        <p:pic>
          <p:nvPicPr>
            <p:cNvPr id="6" name="Picture 5"/>
            <p:cNvPicPr>
              <a:picLocks noChangeAspect="1"/>
            </p:cNvPicPr>
            <p:nvPr/>
          </p:nvPicPr>
          <p:blipFill rotWithShape="1">
            <a:blip r:embed="rId3"/>
            <a:srcRect t="64423"/>
            <a:stretch/>
          </p:blipFill>
          <p:spPr>
            <a:xfrm>
              <a:off x="-187916" y="1795709"/>
              <a:ext cx="6890576" cy="1581396"/>
            </a:xfrm>
            <a:prstGeom prst="rect">
              <a:avLst/>
            </a:prstGeom>
          </p:spPr>
        </p:pic>
      </p:grpSp>
    </p:spTree>
    <p:extLst>
      <p:ext uri="{BB962C8B-B14F-4D97-AF65-F5344CB8AC3E}">
        <p14:creationId xmlns:p14="http://schemas.microsoft.com/office/powerpoint/2010/main" val="4095747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5639" y="882379"/>
            <a:ext cx="7312962" cy="5080808"/>
          </a:xfrm>
          <a:prstGeom prst="rect">
            <a:avLst/>
          </a:prstGeom>
        </p:spPr>
      </p:pic>
    </p:spTree>
    <p:extLst>
      <p:ext uri="{BB962C8B-B14F-4D97-AF65-F5344CB8AC3E}">
        <p14:creationId xmlns:p14="http://schemas.microsoft.com/office/powerpoint/2010/main" val="428582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152400" y="1066800"/>
            <a:ext cx="4800600" cy="1524000"/>
          </a:xfrm>
          <a:ln>
            <a:noFill/>
          </a:ln>
        </p:spPr>
        <p:txBody>
          <a:bodyPr>
            <a:noAutofit/>
          </a:bodyPr>
          <a:lstStyle/>
          <a:p>
            <a:pPr>
              <a:lnSpc>
                <a:spcPct val="80000"/>
              </a:lnSpc>
            </a:pPr>
            <a:r>
              <a:rPr lang="en-US" sz="2000" dirty="0"/>
              <a:t>Bioimpedance refers to the electrical properties of biological tissue, when current flows through it</a:t>
            </a:r>
            <a:r>
              <a:rPr lang="en-US" sz="2000" dirty="0" smtClean="0"/>
              <a:t>.</a:t>
            </a:r>
            <a:endParaRPr lang="en-US" sz="2000" dirty="0"/>
          </a:p>
          <a:p>
            <a:pPr>
              <a:lnSpc>
                <a:spcPct val="80000"/>
              </a:lnSpc>
            </a:pPr>
            <a:r>
              <a:rPr lang="en-US" sz="2000" dirty="0" smtClean="0"/>
              <a:t>Conductivity  (</a:t>
            </a:r>
            <a:r>
              <a:rPr lang="en-US" sz="2000" dirty="0" smtClean="0">
                <a:latin typeface="Symbol" pitchFamily="18" charset="2"/>
              </a:rPr>
              <a:t>s</a:t>
            </a:r>
            <a:r>
              <a:rPr lang="en-US" sz="2000" dirty="0" smtClean="0"/>
              <a:t>) and permittivity (</a:t>
            </a:r>
            <a:r>
              <a:rPr lang="en-US" sz="2000" dirty="0" err="1" smtClean="0">
                <a:latin typeface="Symbol" pitchFamily="18" charset="2"/>
              </a:rPr>
              <a:t>e</a:t>
            </a:r>
            <a:r>
              <a:rPr lang="en-US" sz="2000" baseline="-25000" dirty="0" err="1" smtClean="0"/>
              <a:t>r</a:t>
            </a:r>
            <a:r>
              <a:rPr lang="en-US" sz="2000" dirty="0" smtClean="0"/>
              <a:t>) </a:t>
            </a:r>
            <a:r>
              <a:rPr lang="en-US" sz="2000" dirty="0"/>
              <a:t>are the two basic properties of </a:t>
            </a:r>
            <a:r>
              <a:rPr lang="en-US" sz="2000" dirty="0" smtClean="0"/>
              <a:t>bioimpedance.</a:t>
            </a:r>
            <a:endParaRPr lang="en-US" sz="2000" dirty="0"/>
          </a:p>
          <a:p>
            <a:pPr>
              <a:lnSpc>
                <a:spcPct val="80000"/>
              </a:lnSpc>
            </a:pPr>
            <a:r>
              <a:rPr lang="en-US" sz="2000" dirty="0" smtClean="0">
                <a:latin typeface="Times New Roman" pitchFamily="18" charset="0"/>
                <a:cs typeface="Times New Roman" pitchFamily="18" charset="0"/>
              </a:rPr>
              <a:t>I</a:t>
            </a:r>
            <a:r>
              <a:rPr lang="en-US" sz="2000" dirty="0" smtClean="0"/>
              <a:t>/</a:t>
            </a:r>
            <a:r>
              <a:rPr lang="en-US" sz="2000" dirty="0" smtClean="0">
                <a:latin typeface="Times New Roman" pitchFamily="18" charset="0"/>
                <a:cs typeface="Times New Roman" pitchFamily="18" charset="0"/>
              </a:rPr>
              <a:t>V</a:t>
            </a:r>
            <a:r>
              <a:rPr lang="en-US" sz="2000" dirty="0" smtClean="0"/>
              <a:t> ratio define bioimpedance</a:t>
            </a:r>
            <a:endParaRPr lang="en-US" sz="2000" dirty="0"/>
          </a:p>
          <a:p>
            <a:pPr>
              <a:lnSpc>
                <a:spcPct val="80000"/>
              </a:lnSpc>
            </a:pPr>
            <a:endParaRPr lang="en-US" sz="2000" dirty="0"/>
          </a:p>
          <a:p>
            <a:pPr>
              <a:lnSpc>
                <a:spcPct val="80000"/>
              </a:lnSpc>
            </a:pPr>
            <a:endParaRPr lang="en-US" sz="2000" dirty="0"/>
          </a:p>
        </p:txBody>
      </p:sp>
      <p:pic>
        <p:nvPicPr>
          <p:cNvPr id="7195" name="Picture 27" descr="meas14"/>
          <p:cNvPicPr>
            <a:picLocks noChangeAspect="1" noChangeArrowheads="1"/>
          </p:cNvPicPr>
          <p:nvPr/>
        </p:nvPicPr>
        <p:blipFill>
          <a:blip r:embed="rId3" cstate="screen"/>
          <a:srcRect/>
          <a:stretch>
            <a:fillRect/>
          </a:stretch>
        </p:blipFill>
        <p:spPr bwMode="auto">
          <a:xfrm>
            <a:off x="1096963" y="3124200"/>
            <a:ext cx="3125787" cy="1447800"/>
          </a:xfrm>
          <a:prstGeom prst="rect">
            <a:avLst/>
          </a:prstGeom>
          <a:noFill/>
          <a:ln w="9525">
            <a:solidFill>
              <a:schemeClr val="tx1"/>
            </a:solidFill>
            <a:miter lim="800000"/>
            <a:headEnd/>
            <a:tailEnd/>
          </a:ln>
        </p:spPr>
      </p:pic>
      <p:sp>
        <p:nvSpPr>
          <p:cNvPr id="7173" name="Rectangle 5"/>
          <p:cNvSpPr>
            <a:spLocks noChangeArrowheads="1"/>
          </p:cNvSpPr>
          <p:nvPr/>
        </p:nvSpPr>
        <p:spPr bwMode="auto">
          <a:xfrm>
            <a:off x="936625" y="3124200"/>
            <a:ext cx="195263" cy="1447800"/>
          </a:xfrm>
          <a:prstGeom prst="rect">
            <a:avLst/>
          </a:prstGeom>
          <a:solidFill>
            <a:schemeClr val="bg1">
              <a:lumMod val="65000"/>
            </a:schemeClr>
          </a:solidFill>
          <a:ln w="9525">
            <a:solidFill>
              <a:schemeClr val="tx1"/>
            </a:solidFill>
            <a:miter lim="800000"/>
            <a:headEnd/>
            <a:tailEnd/>
          </a:ln>
          <a:effectLst/>
        </p:spPr>
        <p:txBody>
          <a:bodyPr wrap="none" anchor="ctr"/>
          <a:lstStyle/>
          <a:p>
            <a:endParaRPr lang="en-US"/>
          </a:p>
        </p:txBody>
      </p:sp>
      <p:sp>
        <p:nvSpPr>
          <p:cNvPr id="7174" name="Rectangle 6"/>
          <p:cNvSpPr>
            <a:spLocks noChangeArrowheads="1"/>
          </p:cNvSpPr>
          <p:nvPr/>
        </p:nvSpPr>
        <p:spPr bwMode="auto">
          <a:xfrm>
            <a:off x="4224338" y="3124200"/>
            <a:ext cx="195262" cy="1447800"/>
          </a:xfrm>
          <a:prstGeom prst="rect">
            <a:avLst/>
          </a:prstGeom>
          <a:solidFill>
            <a:schemeClr val="bg1">
              <a:lumMod val="65000"/>
            </a:schemeClr>
          </a:solidFill>
          <a:ln w="9525">
            <a:solidFill>
              <a:schemeClr val="tx1"/>
            </a:solidFill>
            <a:miter lim="800000"/>
            <a:headEnd/>
            <a:tailEnd/>
          </a:ln>
          <a:effectLst/>
        </p:spPr>
        <p:txBody>
          <a:bodyPr wrap="none" anchor="ctr"/>
          <a:lstStyle/>
          <a:p>
            <a:endParaRPr lang="en-US"/>
          </a:p>
        </p:txBody>
      </p:sp>
      <p:sp>
        <p:nvSpPr>
          <p:cNvPr id="7176" name="Oval 8"/>
          <p:cNvSpPr>
            <a:spLocks noChangeArrowheads="1"/>
          </p:cNvSpPr>
          <p:nvPr/>
        </p:nvSpPr>
        <p:spPr bwMode="auto">
          <a:xfrm>
            <a:off x="1622425" y="5334000"/>
            <a:ext cx="1981200" cy="533400"/>
          </a:xfrm>
          <a:prstGeom prst="ellipse">
            <a:avLst/>
          </a:prstGeom>
          <a:noFill/>
          <a:ln w="28575">
            <a:solidFill>
              <a:schemeClr val="tx1"/>
            </a:solidFill>
            <a:round/>
            <a:headEnd/>
            <a:tailEnd/>
          </a:ln>
          <a:effectLst/>
        </p:spPr>
        <p:txBody>
          <a:bodyPr wrap="none" anchor="ctr"/>
          <a:lstStyle/>
          <a:p>
            <a:pPr algn="ctr" eaLnBrk="1" hangingPunct="1"/>
            <a:r>
              <a:rPr lang="en-US" sz="2200" dirty="0">
                <a:latin typeface="Times New Roman" pitchFamily="18" charset="0"/>
                <a:cs typeface="Arial" pitchFamily="34" charset="0"/>
              </a:rPr>
              <a:t>Current </a:t>
            </a:r>
            <a:r>
              <a:rPr lang="en-US" sz="2200" dirty="0" smtClean="0">
                <a:latin typeface="Times New Roman" pitchFamily="18" charset="0"/>
                <a:cs typeface="Arial" pitchFamily="34" charset="0"/>
              </a:rPr>
              <a:t>Source</a:t>
            </a:r>
            <a:endParaRPr lang="en-US" sz="2200" baseline="-25000" dirty="0">
              <a:latin typeface="Times New Roman" pitchFamily="18" charset="0"/>
              <a:cs typeface="Arial" pitchFamily="34" charset="0"/>
            </a:endParaRPr>
          </a:p>
        </p:txBody>
      </p:sp>
      <p:cxnSp>
        <p:nvCxnSpPr>
          <p:cNvPr id="7177" name="AutoShape 9"/>
          <p:cNvCxnSpPr>
            <a:cxnSpLocks noChangeShapeType="1"/>
            <a:stCxn id="7176" idx="2"/>
            <a:endCxn id="7173" idx="1"/>
          </p:cNvCxnSpPr>
          <p:nvPr/>
        </p:nvCxnSpPr>
        <p:spPr bwMode="auto">
          <a:xfrm rot="10800000">
            <a:off x="936625" y="3848100"/>
            <a:ext cx="685800" cy="1752600"/>
          </a:xfrm>
          <a:prstGeom prst="bentConnector3">
            <a:avLst>
              <a:gd name="adj1" fmla="val 133333"/>
            </a:avLst>
          </a:prstGeom>
          <a:noFill/>
          <a:ln w="28575">
            <a:solidFill>
              <a:schemeClr val="tx1"/>
            </a:solidFill>
            <a:miter lim="800000"/>
            <a:headEnd/>
            <a:tailEnd/>
          </a:ln>
          <a:effectLst/>
        </p:spPr>
      </p:cxnSp>
      <p:cxnSp>
        <p:nvCxnSpPr>
          <p:cNvPr id="7179" name="AutoShape 11"/>
          <p:cNvCxnSpPr>
            <a:cxnSpLocks noChangeShapeType="1"/>
            <a:stCxn id="7176" idx="6"/>
            <a:endCxn id="7174" idx="3"/>
          </p:cNvCxnSpPr>
          <p:nvPr/>
        </p:nvCxnSpPr>
        <p:spPr bwMode="auto">
          <a:xfrm flipV="1">
            <a:off x="3603625" y="3848100"/>
            <a:ext cx="815975" cy="1752600"/>
          </a:xfrm>
          <a:prstGeom prst="bentConnector3">
            <a:avLst>
              <a:gd name="adj1" fmla="val 127819"/>
            </a:avLst>
          </a:prstGeom>
          <a:noFill/>
          <a:ln w="28575">
            <a:solidFill>
              <a:schemeClr val="tx1"/>
            </a:solidFill>
            <a:miter lim="800000"/>
            <a:headEnd/>
            <a:tailEnd/>
          </a:ln>
          <a:effectLst/>
        </p:spPr>
      </p:cxnSp>
      <p:sp>
        <p:nvSpPr>
          <p:cNvPr id="7194" name="AutoShape 26"/>
          <p:cNvSpPr>
            <a:spLocks noChangeArrowheads="1"/>
          </p:cNvSpPr>
          <p:nvPr/>
        </p:nvSpPr>
        <p:spPr bwMode="auto">
          <a:xfrm>
            <a:off x="1438275" y="3541713"/>
            <a:ext cx="2590800" cy="609600"/>
          </a:xfrm>
          <a:prstGeom prst="rightArrow">
            <a:avLst>
              <a:gd name="adj1" fmla="val 50000"/>
              <a:gd name="adj2" fmla="val 106250"/>
            </a:avLst>
          </a:prstGeom>
          <a:solidFill>
            <a:schemeClr val="accent1"/>
          </a:solidFill>
          <a:ln w="9525">
            <a:solidFill>
              <a:schemeClr val="tx1"/>
            </a:solidFill>
            <a:miter lim="800000"/>
            <a:headEnd/>
            <a:tailEnd/>
          </a:ln>
          <a:effectLst/>
        </p:spPr>
        <p:txBody>
          <a:bodyPr wrap="none" anchor="ctr"/>
          <a:lstStyle/>
          <a:p>
            <a:pPr algn="ctr"/>
            <a:r>
              <a:rPr lang="en-US" dirty="0"/>
              <a:t>Current Flow</a:t>
            </a:r>
          </a:p>
        </p:txBody>
      </p:sp>
      <p:sp>
        <p:nvSpPr>
          <p:cNvPr id="7196" name="Oval 28"/>
          <p:cNvSpPr>
            <a:spLocks noChangeArrowheads="1"/>
          </p:cNvSpPr>
          <p:nvPr/>
        </p:nvSpPr>
        <p:spPr bwMode="auto">
          <a:xfrm>
            <a:off x="1622425" y="4724400"/>
            <a:ext cx="1981200" cy="533400"/>
          </a:xfrm>
          <a:prstGeom prst="ellipse">
            <a:avLst/>
          </a:prstGeom>
          <a:noFill/>
          <a:ln w="28575">
            <a:solidFill>
              <a:schemeClr val="tx1"/>
            </a:solidFill>
            <a:round/>
            <a:headEnd/>
            <a:tailEnd/>
          </a:ln>
          <a:effectLst/>
        </p:spPr>
        <p:txBody>
          <a:bodyPr wrap="none" anchor="ctr"/>
          <a:lstStyle/>
          <a:p>
            <a:pPr algn="ctr" eaLnBrk="1" hangingPunct="1"/>
            <a:r>
              <a:rPr lang="en-US" sz="2200" dirty="0">
                <a:latin typeface="Times New Roman" pitchFamily="18" charset="0"/>
                <a:cs typeface="Arial" pitchFamily="34" charset="0"/>
              </a:rPr>
              <a:t>Voltage </a:t>
            </a:r>
            <a:r>
              <a:rPr lang="en-US" sz="2200" dirty="0" smtClean="0">
                <a:latin typeface="Times New Roman" pitchFamily="18" charset="0"/>
                <a:cs typeface="Arial" pitchFamily="34" charset="0"/>
              </a:rPr>
              <a:t>Sense</a:t>
            </a:r>
            <a:endParaRPr lang="en-US" sz="2200" baseline="-25000" dirty="0">
              <a:latin typeface="Times New Roman" pitchFamily="18" charset="0"/>
              <a:cs typeface="Arial" pitchFamily="34" charset="0"/>
            </a:endParaRPr>
          </a:p>
        </p:txBody>
      </p:sp>
      <p:cxnSp>
        <p:nvCxnSpPr>
          <p:cNvPr id="7197" name="AutoShape 29"/>
          <p:cNvCxnSpPr>
            <a:cxnSpLocks noChangeShapeType="1"/>
            <a:stCxn id="7173" idx="2"/>
            <a:endCxn id="7196" idx="2"/>
          </p:cNvCxnSpPr>
          <p:nvPr/>
        </p:nvCxnSpPr>
        <p:spPr bwMode="auto">
          <a:xfrm rot="16200000" flipH="1">
            <a:off x="1119188" y="4487862"/>
            <a:ext cx="419100" cy="587375"/>
          </a:xfrm>
          <a:prstGeom prst="bentConnector2">
            <a:avLst/>
          </a:prstGeom>
          <a:noFill/>
          <a:ln w="28575">
            <a:solidFill>
              <a:schemeClr val="tx1"/>
            </a:solidFill>
            <a:miter lim="800000"/>
            <a:headEnd/>
            <a:tailEnd/>
          </a:ln>
          <a:effectLst/>
        </p:spPr>
      </p:cxnSp>
      <p:cxnSp>
        <p:nvCxnSpPr>
          <p:cNvPr id="7198" name="AutoShape 30"/>
          <p:cNvCxnSpPr>
            <a:cxnSpLocks noChangeShapeType="1"/>
            <a:stCxn id="7174" idx="2"/>
            <a:endCxn id="7196" idx="6"/>
          </p:cNvCxnSpPr>
          <p:nvPr/>
        </p:nvCxnSpPr>
        <p:spPr bwMode="auto">
          <a:xfrm rot="5400000">
            <a:off x="3753644" y="4421981"/>
            <a:ext cx="419100" cy="719138"/>
          </a:xfrm>
          <a:prstGeom prst="bentConnector2">
            <a:avLst/>
          </a:prstGeom>
          <a:noFill/>
          <a:ln w="28575">
            <a:solidFill>
              <a:schemeClr val="tx1"/>
            </a:solidFill>
            <a:miter lim="800000"/>
            <a:headEnd/>
            <a:tailEnd/>
          </a:ln>
          <a:effectLst/>
        </p:spPr>
      </p:cxnSp>
      <p:sp>
        <p:nvSpPr>
          <p:cNvPr id="15" name="Rounded Rectangle 14"/>
          <p:cNvSpPr/>
          <p:nvPr/>
        </p:nvSpPr>
        <p:spPr>
          <a:xfrm>
            <a:off x="4800600" y="1143000"/>
            <a:ext cx="4191000" cy="4572000"/>
          </a:xfrm>
          <a:prstGeom prst="roundRect">
            <a:avLst>
              <a:gd name="adj" fmla="val 655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lnSpc>
                <a:spcPct val="80000"/>
              </a:lnSpc>
              <a:spcBef>
                <a:spcPct val="20000"/>
              </a:spcBef>
              <a:defRPr/>
            </a:pPr>
            <a:r>
              <a:rPr lang="en-US" sz="2200" dirty="0" smtClean="0">
                <a:solidFill>
                  <a:schemeClr val="tx1"/>
                </a:solidFill>
              </a:rPr>
              <a:t>Biophysical tissue properties</a:t>
            </a:r>
          </a:p>
          <a:p>
            <a:pPr marL="342900" lvl="0" indent="-342900" algn="ctr">
              <a:lnSpc>
                <a:spcPct val="80000"/>
              </a:lnSpc>
              <a:spcBef>
                <a:spcPct val="20000"/>
              </a:spcBef>
              <a:defRPr/>
            </a:pPr>
            <a:r>
              <a:rPr lang="en-US" sz="2200" u="sng" dirty="0" smtClean="0">
                <a:solidFill>
                  <a:schemeClr val="tx1"/>
                </a:solidFill>
              </a:rPr>
              <a:t>influencing bioimpedance</a:t>
            </a:r>
          </a:p>
          <a:p>
            <a:pPr marL="342900" lvl="0" indent="-342900" algn="ctr">
              <a:lnSpc>
                <a:spcPct val="80000"/>
              </a:lnSpc>
              <a:spcBef>
                <a:spcPct val="20000"/>
              </a:spcBef>
              <a:defRPr/>
            </a:pPr>
            <a:endParaRPr lang="en-US" sz="2000" u="sng" dirty="0" smtClean="0">
              <a:solidFill>
                <a:schemeClr val="tx1"/>
              </a:solidFill>
            </a:endParaRPr>
          </a:p>
          <a:p>
            <a:pPr marL="285750" indent="-285750" algn="ctr">
              <a:lnSpc>
                <a:spcPct val="80000"/>
              </a:lnSpc>
              <a:spcBef>
                <a:spcPct val="20000"/>
              </a:spcBef>
            </a:pPr>
            <a:r>
              <a:rPr lang="en-US" sz="2200" b="1" dirty="0" smtClean="0">
                <a:solidFill>
                  <a:schemeClr val="tx1"/>
                </a:solidFill>
              </a:rPr>
              <a:t>Fluid ionic concentrations</a:t>
            </a:r>
            <a:endParaRPr lang="en-US" sz="2000" dirty="0" smtClean="0">
              <a:solidFill>
                <a:schemeClr val="tx1"/>
              </a:solidFill>
            </a:endParaRPr>
          </a:p>
          <a:p>
            <a:pPr marL="285750" indent="-285750" algn="ctr">
              <a:lnSpc>
                <a:spcPct val="80000"/>
              </a:lnSpc>
              <a:spcBef>
                <a:spcPct val="20000"/>
              </a:spcBef>
            </a:pPr>
            <a:r>
              <a:rPr lang="en-US" sz="2200" b="1" dirty="0" smtClean="0">
                <a:solidFill>
                  <a:schemeClr val="tx1"/>
                </a:solidFill>
              </a:rPr>
              <a:t>Integrity of cell membranes </a:t>
            </a:r>
          </a:p>
          <a:p>
            <a:pPr marL="285750" indent="-285750" algn="ctr">
              <a:lnSpc>
                <a:spcPct val="80000"/>
              </a:lnSpc>
              <a:spcBef>
                <a:spcPct val="20000"/>
              </a:spcBef>
            </a:pPr>
            <a:r>
              <a:rPr lang="en-US" sz="2200" b="1" dirty="0" smtClean="0">
                <a:solidFill>
                  <a:schemeClr val="tx1"/>
                </a:solidFill>
              </a:rPr>
              <a:t>Morphological features</a:t>
            </a:r>
            <a:endParaRPr lang="en-US" sz="2000" dirty="0" smtClean="0">
              <a:solidFill>
                <a:schemeClr val="tx1"/>
              </a:solidFill>
            </a:endParaRPr>
          </a:p>
          <a:p>
            <a:pPr marL="285750" indent="-285750" algn="ctr">
              <a:lnSpc>
                <a:spcPct val="80000"/>
              </a:lnSpc>
              <a:spcBef>
                <a:spcPct val="20000"/>
              </a:spcBef>
            </a:pPr>
            <a:r>
              <a:rPr lang="en-US" sz="2200" b="1" dirty="0" smtClean="0">
                <a:solidFill>
                  <a:schemeClr val="tx1"/>
                </a:solidFill>
              </a:rPr>
              <a:t>Cell types</a:t>
            </a:r>
            <a:endParaRPr lang="en-US" sz="2000" dirty="0" smtClean="0">
              <a:solidFill>
                <a:schemeClr val="tx1"/>
              </a:solidFill>
            </a:endParaRPr>
          </a:p>
          <a:p>
            <a:pPr marL="285750" indent="-285750" algn="ctr">
              <a:lnSpc>
                <a:spcPct val="80000"/>
              </a:lnSpc>
              <a:spcBef>
                <a:spcPct val="20000"/>
              </a:spcBef>
            </a:pPr>
            <a:r>
              <a:rPr lang="en-US" sz="2200" b="1" dirty="0" smtClean="0">
                <a:solidFill>
                  <a:schemeClr val="tx1"/>
                </a:solidFill>
              </a:rPr>
              <a:t>Tissue type</a:t>
            </a:r>
            <a:endParaRPr lang="en-US" sz="2000" dirty="0" smtClean="0">
              <a:solidFill>
                <a:schemeClr val="tx1"/>
              </a:solidFill>
            </a:endParaRPr>
          </a:p>
          <a:p>
            <a:pPr marL="285750" indent="-285750" algn="ctr">
              <a:lnSpc>
                <a:spcPct val="80000"/>
              </a:lnSpc>
              <a:spcBef>
                <a:spcPct val="20000"/>
              </a:spcBef>
            </a:pPr>
            <a:r>
              <a:rPr lang="en-US" sz="2200" b="1" dirty="0" smtClean="0">
                <a:solidFill>
                  <a:schemeClr val="tx1"/>
                </a:solidFill>
              </a:rPr>
              <a:t>Fluid flow</a:t>
            </a:r>
          </a:p>
          <a:p>
            <a:pPr marL="285750" indent="-285750" algn="ctr">
              <a:lnSpc>
                <a:spcPct val="80000"/>
              </a:lnSpc>
              <a:spcBef>
                <a:spcPct val="20000"/>
              </a:spcBef>
            </a:pPr>
            <a:r>
              <a:rPr lang="en-US" sz="2200" b="1" dirty="0" smtClean="0">
                <a:solidFill>
                  <a:schemeClr val="tx1"/>
                </a:solidFill>
              </a:rPr>
              <a:t>Temperature</a:t>
            </a:r>
            <a:endParaRPr lang="en-US" sz="2200" b="1" dirty="0">
              <a:solidFill>
                <a:schemeClr val="tx1"/>
              </a:solidFill>
            </a:endParaRPr>
          </a:p>
        </p:txBody>
      </p:sp>
      <p:sp>
        <p:nvSpPr>
          <p:cNvPr id="16" name="Title 1"/>
          <p:cNvSpPr txBox="1">
            <a:spLocks/>
          </p:cNvSpPr>
          <p:nvPr/>
        </p:nvSpPr>
        <p:spPr>
          <a:xfrm>
            <a:off x="76200" y="-304800"/>
            <a:ext cx="8229600" cy="1143000"/>
          </a:xfrm>
          <a:prstGeom prst="rect">
            <a:avLst/>
          </a:prstGeom>
        </p:spPr>
        <p:txBody>
          <a:bodyPr anchor="ctr"/>
          <a:lstStyle/>
          <a:p>
            <a:pPr lvl="0">
              <a:defRPr/>
            </a:pPr>
            <a:r>
              <a:rPr lang="en-US" sz="3200" i="1" kern="0" dirty="0" err="1" smtClean="0">
                <a:solidFill>
                  <a:sysClr val="windowText" lastClr="000000"/>
                </a:solidFill>
              </a:rPr>
              <a:t>Bioimpedance</a:t>
            </a:r>
            <a:r>
              <a:rPr lang="en-US" sz="3200" i="1" kern="0" dirty="0" smtClean="0">
                <a:solidFill>
                  <a:sysClr val="windowText" lastClr="000000"/>
                </a:solidFill>
              </a:rPr>
              <a:t> basics</a:t>
            </a:r>
            <a:endParaRPr lang="en-US" sz="3200" i="1" kern="0" dirty="0">
              <a:solidFill>
                <a:sysClr val="windowText" lastClr="000000"/>
              </a:solidFill>
            </a:endParaRPr>
          </a:p>
        </p:txBody>
      </p:sp>
    </p:spTree>
    <p:extLst>
      <p:ext uri="{BB962C8B-B14F-4D97-AF65-F5344CB8AC3E}">
        <p14:creationId xmlns:p14="http://schemas.microsoft.com/office/powerpoint/2010/main" val="3921586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screen"/>
          <a:srcRect/>
          <a:stretch>
            <a:fillRect/>
          </a:stretch>
        </p:blipFill>
        <p:spPr bwMode="auto">
          <a:xfrm>
            <a:off x="1575296" y="762001"/>
            <a:ext cx="6719656" cy="5181600"/>
          </a:xfrm>
          <a:prstGeom prst="rect">
            <a:avLst/>
          </a:prstGeom>
          <a:noFill/>
          <a:ln w="9525">
            <a:noFill/>
            <a:miter lim="800000"/>
            <a:headEnd/>
            <a:tailEnd/>
          </a:ln>
        </p:spPr>
      </p:pic>
      <p:sp>
        <p:nvSpPr>
          <p:cNvPr id="10" name="Right Arrow 9"/>
          <p:cNvSpPr/>
          <p:nvPr/>
        </p:nvSpPr>
        <p:spPr>
          <a:xfrm rot="19498406">
            <a:off x="620886" y="5114353"/>
            <a:ext cx="1295400" cy="838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9498406">
            <a:off x="7115762" y="1057847"/>
            <a:ext cx="1295400" cy="838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6200" y="4505980"/>
            <a:ext cx="1654970" cy="523220"/>
          </a:xfrm>
          <a:prstGeom prst="rect">
            <a:avLst/>
          </a:prstGeom>
          <a:noFill/>
        </p:spPr>
        <p:txBody>
          <a:bodyPr wrap="none" rtlCol="0">
            <a:spAutoFit/>
          </a:bodyPr>
          <a:lstStyle/>
          <a:p>
            <a:r>
              <a:rPr lang="en-US" sz="2800" dirty="0" smtClean="0"/>
              <a:t>Current In</a:t>
            </a:r>
            <a:endParaRPr lang="en-US" sz="2800" dirty="0"/>
          </a:p>
        </p:txBody>
      </p:sp>
      <p:sp>
        <p:nvSpPr>
          <p:cNvPr id="14" name="TextBox 13"/>
          <p:cNvSpPr txBox="1"/>
          <p:nvPr/>
        </p:nvSpPr>
        <p:spPr>
          <a:xfrm>
            <a:off x="7145278" y="457200"/>
            <a:ext cx="1922522" cy="523220"/>
          </a:xfrm>
          <a:prstGeom prst="rect">
            <a:avLst/>
          </a:prstGeom>
          <a:noFill/>
        </p:spPr>
        <p:txBody>
          <a:bodyPr wrap="none" rtlCol="0">
            <a:spAutoFit/>
          </a:bodyPr>
          <a:lstStyle/>
          <a:p>
            <a:r>
              <a:rPr lang="en-US" sz="2800" dirty="0" smtClean="0"/>
              <a:t>Current Out</a:t>
            </a:r>
            <a:endParaRPr lang="en-US" sz="2800" dirty="0"/>
          </a:p>
        </p:txBody>
      </p:sp>
    </p:spTree>
    <p:extLst>
      <p:ext uri="{BB962C8B-B14F-4D97-AF65-F5344CB8AC3E}">
        <p14:creationId xmlns:p14="http://schemas.microsoft.com/office/powerpoint/2010/main" val="3930661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screen"/>
          <a:srcRect/>
          <a:stretch>
            <a:fillRect/>
          </a:stretch>
        </p:blipFill>
        <p:spPr bwMode="auto">
          <a:xfrm>
            <a:off x="1575296" y="762001"/>
            <a:ext cx="6719656" cy="5181600"/>
          </a:xfrm>
          <a:prstGeom prst="rect">
            <a:avLst/>
          </a:prstGeom>
          <a:noFill/>
          <a:ln w="9525">
            <a:noFill/>
            <a:miter lim="800000"/>
            <a:headEnd/>
            <a:tailEnd/>
          </a:ln>
        </p:spPr>
      </p:pic>
      <p:sp>
        <p:nvSpPr>
          <p:cNvPr id="13" name="TextBox 12"/>
          <p:cNvSpPr txBox="1"/>
          <p:nvPr/>
        </p:nvSpPr>
        <p:spPr>
          <a:xfrm>
            <a:off x="122093" y="152400"/>
            <a:ext cx="3764107" cy="461665"/>
          </a:xfrm>
          <a:prstGeom prst="rect">
            <a:avLst/>
          </a:prstGeom>
          <a:noFill/>
        </p:spPr>
        <p:txBody>
          <a:bodyPr wrap="none" rtlCol="0">
            <a:spAutoFit/>
          </a:bodyPr>
          <a:lstStyle/>
          <a:p>
            <a:r>
              <a:rPr lang="en-US" sz="2400" b="1" i="1" dirty="0" smtClean="0"/>
              <a:t>Low Frequency Current Path</a:t>
            </a:r>
            <a:endParaRPr lang="en-US" sz="2400" b="1" i="1" dirty="0"/>
          </a:p>
        </p:txBody>
      </p:sp>
      <p:sp>
        <p:nvSpPr>
          <p:cNvPr id="15" name="TextBox 14"/>
          <p:cNvSpPr txBox="1"/>
          <p:nvPr/>
        </p:nvSpPr>
        <p:spPr>
          <a:xfrm>
            <a:off x="123773" y="154080"/>
            <a:ext cx="3751027" cy="461665"/>
          </a:xfrm>
          <a:prstGeom prst="rect">
            <a:avLst/>
          </a:prstGeom>
          <a:noFill/>
        </p:spPr>
        <p:txBody>
          <a:bodyPr wrap="none" rtlCol="0">
            <a:spAutoFit/>
          </a:bodyPr>
          <a:lstStyle/>
          <a:p>
            <a:r>
              <a:rPr lang="en-US" sz="2400" b="1" i="1" dirty="0" smtClean="0"/>
              <a:t>Mid Frequency Current Path</a:t>
            </a:r>
            <a:endParaRPr lang="en-US" sz="2400" b="1" i="1" dirty="0"/>
          </a:p>
        </p:txBody>
      </p:sp>
      <p:sp>
        <p:nvSpPr>
          <p:cNvPr id="14" name="TextBox 13"/>
          <p:cNvSpPr txBox="1"/>
          <p:nvPr/>
        </p:nvSpPr>
        <p:spPr>
          <a:xfrm>
            <a:off x="122256" y="152400"/>
            <a:ext cx="3906519" cy="461665"/>
          </a:xfrm>
          <a:prstGeom prst="rect">
            <a:avLst/>
          </a:prstGeom>
          <a:noFill/>
        </p:spPr>
        <p:txBody>
          <a:bodyPr wrap="none" rtlCol="0">
            <a:spAutoFit/>
          </a:bodyPr>
          <a:lstStyle/>
          <a:p>
            <a:r>
              <a:rPr lang="en-US" sz="2400" b="1" i="1" dirty="0" smtClean="0"/>
              <a:t>High Frequency Current Path</a:t>
            </a:r>
            <a:endParaRPr lang="en-US" sz="2400" b="1" i="1" dirty="0"/>
          </a:p>
        </p:txBody>
      </p:sp>
      <p:sp>
        <p:nvSpPr>
          <p:cNvPr id="8" name="Freeform 7"/>
          <p:cNvSpPr/>
          <p:nvPr/>
        </p:nvSpPr>
        <p:spPr>
          <a:xfrm>
            <a:off x="1418021" y="748862"/>
            <a:ext cx="6118773" cy="4272455"/>
          </a:xfrm>
          <a:custGeom>
            <a:avLst/>
            <a:gdLst>
              <a:gd name="connsiteX0" fmla="*/ 255752 w 6118773"/>
              <a:gd name="connsiteY0" fmla="*/ 4272455 h 4272455"/>
              <a:gd name="connsiteX1" fmla="*/ 24524 w 6118773"/>
              <a:gd name="connsiteY1" fmla="*/ 3421117 h 4272455"/>
              <a:gd name="connsiteX2" fmla="*/ 108607 w 6118773"/>
              <a:gd name="connsiteY2" fmla="*/ 2359572 h 4272455"/>
              <a:gd name="connsiteX3" fmla="*/ 602593 w 6118773"/>
              <a:gd name="connsiteY3" fmla="*/ 1644869 h 4272455"/>
              <a:gd name="connsiteX4" fmla="*/ 1474952 w 6118773"/>
              <a:gd name="connsiteY4" fmla="*/ 1066800 h 4272455"/>
              <a:gd name="connsiteX5" fmla="*/ 2841297 w 6118773"/>
              <a:gd name="connsiteY5" fmla="*/ 394138 h 4272455"/>
              <a:gd name="connsiteX6" fmla="*/ 3766207 w 6118773"/>
              <a:gd name="connsiteY6" fmla="*/ 57807 h 4272455"/>
              <a:gd name="connsiteX7" fmla="*/ 4670097 w 6118773"/>
              <a:gd name="connsiteY7" fmla="*/ 47297 h 4272455"/>
              <a:gd name="connsiteX8" fmla="*/ 5595007 w 6118773"/>
              <a:gd name="connsiteY8" fmla="*/ 268014 h 4272455"/>
              <a:gd name="connsiteX9" fmla="*/ 6046952 w 6118773"/>
              <a:gd name="connsiteY9" fmla="*/ 310055 h 4272455"/>
              <a:gd name="connsiteX10" fmla="*/ 6025931 w 6118773"/>
              <a:gd name="connsiteY10" fmla="*/ 310055 h 427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18773" h="4272455">
                <a:moveTo>
                  <a:pt x="255752" y="4272455"/>
                </a:moveTo>
                <a:cubicBezTo>
                  <a:pt x="152400" y="4006193"/>
                  <a:pt x="49048" y="3739931"/>
                  <a:pt x="24524" y="3421117"/>
                </a:cubicBezTo>
                <a:cubicBezTo>
                  <a:pt x="0" y="3102303"/>
                  <a:pt x="12262" y="2655613"/>
                  <a:pt x="108607" y="2359572"/>
                </a:cubicBezTo>
                <a:cubicBezTo>
                  <a:pt x="204952" y="2063531"/>
                  <a:pt x="374869" y="1860331"/>
                  <a:pt x="602593" y="1644869"/>
                </a:cubicBezTo>
                <a:cubicBezTo>
                  <a:pt x="830317" y="1429407"/>
                  <a:pt x="1101835" y="1275255"/>
                  <a:pt x="1474952" y="1066800"/>
                </a:cubicBezTo>
                <a:cubicBezTo>
                  <a:pt x="1848069" y="858345"/>
                  <a:pt x="2459421" y="562304"/>
                  <a:pt x="2841297" y="394138"/>
                </a:cubicBezTo>
                <a:cubicBezTo>
                  <a:pt x="3223173" y="225973"/>
                  <a:pt x="3461407" y="115614"/>
                  <a:pt x="3766207" y="57807"/>
                </a:cubicBezTo>
                <a:cubicBezTo>
                  <a:pt x="4071007" y="0"/>
                  <a:pt x="4365297" y="12263"/>
                  <a:pt x="4670097" y="47297"/>
                </a:cubicBezTo>
                <a:cubicBezTo>
                  <a:pt x="4974897" y="82331"/>
                  <a:pt x="5365531" y="224221"/>
                  <a:pt x="5595007" y="268014"/>
                </a:cubicBezTo>
                <a:cubicBezTo>
                  <a:pt x="5824483" y="311807"/>
                  <a:pt x="5975131" y="303048"/>
                  <a:pt x="6046952" y="310055"/>
                </a:cubicBezTo>
                <a:cubicBezTo>
                  <a:pt x="6118773" y="317062"/>
                  <a:pt x="6072352" y="313558"/>
                  <a:pt x="6025931" y="310055"/>
                </a:cubicBezTo>
              </a:path>
            </a:pathLst>
          </a:custGeom>
          <a:ln w="1016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p:cNvSpPr/>
          <p:nvPr/>
        </p:nvSpPr>
        <p:spPr>
          <a:xfrm>
            <a:off x="1862959" y="1878724"/>
            <a:ext cx="6138041" cy="4293476"/>
          </a:xfrm>
          <a:custGeom>
            <a:avLst/>
            <a:gdLst>
              <a:gd name="connsiteX0" fmla="*/ 0 w 6138041"/>
              <a:gd name="connsiteY0" fmla="*/ 3594538 h 4386318"/>
              <a:gd name="connsiteX1" fmla="*/ 367862 w 6138041"/>
              <a:gd name="connsiteY1" fmla="*/ 3993931 h 4386318"/>
              <a:gd name="connsiteX2" fmla="*/ 998483 w 6138041"/>
              <a:gd name="connsiteY2" fmla="*/ 4172607 h 4386318"/>
              <a:gd name="connsiteX3" fmla="*/ 2154621 w 6138041"/>
              <a:gd name="connsiteY3" fmla="*/ 4351283 h 4386318"/>
              <a:gd name="connsiteX4" fmla="*/ 3415862 w 6138041"/>
              <a:gd name="connsiteY4" fmla="*/ 4309242 h 4386318"/>
              <a:gd name="connsiteX5" fmla="*/ 4235669 w 6138041"/>
              <a:gd name="connsiteY5" fmla="*/ 3888828 h 4386318"/>
              <a:gd name="connsiteX6" fmla="*/ 5244662 w 6138041"/>
              <a:gd name="connsiteY6" fmla="*/ 3153104 h 4386318"/>
              <a:gd name="connsiteX7" fmla="*/ 5864772 w 6138041"/>
              <a:gd name="connsiteY7" fmla="*/ 2511973 h 4386318"/>
              <a:gd name="connsiteX8" fmla="*/ 6022428 w 6138041"/>
              <a:gd name="connsiteY8" fmla="*/ 1786759 h 4386318"/>
              <a:gd name="connsiteX9" fmla="*/ 5927834 w 6138041"/>
              <a:gd name="connsiteY9" fmla="*/ 1051035 h 4386318"/>
              <a:gd name="connsiteX10" fmla="*/ 5864772 w 6138041"/>
              <a:gd name="connsiteY10" fmla="*/ 725214 h 4386318"/>
              <a:gd name="connsiteX11" fmla="*/ 5917324 w 6138041"/>
              <a:gd name="connsiteY11" fmla="*/ 315310 h 4386318"/>
              <a:gd name="connsiteX12" fmla="*/ 6138041 w 6138041"/>
              <a:gd name="connsiteY12" fmla="*/ 0 h 438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38041" h="4386318">
                <a:moveTo>
                  <a:pt x="0" y="3594538"/>
                </a:moveTo>
                <a:cubicBezTo>
                  <a:pt x="100724" y="3746062"/>
                  <a:pt x="201448" y="3897586"/>
                  <a:pt x="367862" y="3993931"/>
                </a:cubicBezTo>
                <a:cubicBezTo>
                  <a:pt x="534276" y="4090276"/>
                  <a:pt x="700690" y="4113048"/>
                  <a:pt x="998483" y="4172607"/>
                </a:cubicBezTo>
                <a:cubicBezTo>
                  <a:pt x="1296276" y="4232166"/>
                  <a:pt x="1751725" y="4328511"/>
                  <a:pt x="2154621" y="4351283"/>
                </a:cubicBezTo>
                <a:cubicBezTo>
                  <a:pt x="2557517" y="4374055"/>
                  <a:pt x="3069021" y="4386318"/>
                  <a:pt x="3415862" y="4309242"/>
                </a:cubicBezTo>
                <a:cubicBezTo>
                  <a:pt x="3762703" y="4232166"/>
                  <a:pt x="3930869" y="4081518"/>
                  <a:pt x="4235669" y="3888828"/>
                </a:cubicBezTo>
                <a:cubicBezTo>
                  <a:pt x="4540469" y="3696138"/>
                  <a:pt x="4973145" y="3382580"/>
                  <a:pt x="5244662" y="3153104"/>
                </a:cubicBezTo>
                <a:cubicBezTo>
                  <a:pt x="5516179" y="2923628"/>
                  <a:pt x="5735144" y="2739697"/>
                  <a:pt x="5864772" y="2511973"/>
                </a:cubicBezTo>
                <a:cubicBezTo>
                  <a:pt x="5994400" y="2284249"/>
                  <a:pt x="6011918" y="2030249"/>
                  <a:pt x="6022428" y="1786759"/>
                </a:cubicBezTo>
                <a:cubicBezTo>
                  <a:pt x="6032938" y="1543269"/>
                  <a:pt x="5954110" y="1227959"/>
                  <a:pt x="5927834" y="1051035"/>
                </a:cubicBezTo>
                <a:cubicBezTo>
                  <a:pt x="5901558" y="874111"/>
                  <a:pt x="5866524" y="847835"/>
                  <a:pt x="5864772" y="725214"/>
                </a:cubicBezTo>
                <a:cubicBezTo>
                  <a:pt x="5863020" y="602593"/>
                  <a:pt x="5871779" y="436179"/>
                  <a:pt x="5917324" y="315310"/>
                </a:cubicBezTo>
                <a:cubicBezTo>
                  <a:pt x="5962869" y="194441"/>
                  <a:pt x="6050455" y="97220"/>
                  <a:pt x="6138041" y="0"/>
                </a:cubicBezTo>
              </a:path>
            </a:pathLst>
          </a:custGeom>
          <a:ln w="1016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Arrow Connector 10"/>
          <p:cNvCxnSpPr/>
          <p:nvPr/>
        </p:nvCxnSpPr>
        <p:spPr>
          <a:xfrm flipV="1">
            <a:off x="1926021" y="1981200"/>
            <a:ext cx="5105400" cy="3124200"/>
          </a:xfrm>
          <a:prstGeom prst="straightConnector1">
            <a:avLst/>
          </a:prstGeom>
          <a:ln w="101600">
            <a:solidFill>
              <a:srgbClr val="00206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rot="19498406">
            <a:off x="620886" y="5114353"/>
            <a:ext cx="1295400" cy="838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9498406">
            <a:off x="7115762" y="1057847"/>
            <a:ext cx="1295400" cy="838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6200" y="4505980"/>
            <a:ext cx="1654970" cy="523220"/>
          </a:xfrm>
          <a:prstGeom prst="rect">
            <a:avLst/>
          </a:prstGeom>
          <a:noFill/>
        </p:spPr>
        <p:txBody>
          <a:bodyPr wrap="none" rtlCol="0">
            <a:spAutoFit/>
          </a:bodyPr>
          <a:lstStyle/>
          <a:p>
            <a:r>
              <a:rPr lang="en-US" sz="2800" dirty="0" smtClean="0"/>
              <a:t>Current In</a:t>
            </a:r>
            <a:endParaRPr lang="en-US" sz="2800" dirty="0"/>
          </a:p>
        </p:txBody>
      </p:sp>
      <p:sp>
        <p:nvSpPr>
          <p:cNvPr id="20" name="TextBox 19"/>
          <p:cNvSpPr txBox="1"/>
          <p:nvPr/>
        </p:nvSpPr>
        <p:spPr>
          <a:xfrm>
            <a:off x="7145278" y="457200"/>
            <a:ext cx="1922522" cy="523220"/>
          </a:xfrm>
          <a:prstGeom prst="rect">
            <a:avLst/>
          </a:prstGeom>
          <a:noFill/>
        </p:spPr>
        <p:txBody>
          <a:bodyPr wrap="none" rtlCol="0">
            <a:spAutoFit/>
          </a:bodyPr>
          <a:lstStyle/>
          <a:p>
            <a:r>
              <a:rPr lang="en-US" sz="2800" dirty="0" smtClean="0"/>
              <a:t>Current Out</a:t>
            </a:r>
            <a:endParaRPr lang="en-US" sz="2800" dirty="0"/>
          </a:p>
        </p:txBody>
      </p:sp>
    </p:spTree>
    <p:extLst>
      <p:ext uri="{BB962C8B-B14F-4D97-AF65-F5344CB8AC3E}">
        <p14:creationId xmlns:p14="http://schemas.microsoft.com/office/powerpoint/2010/main" val="1169500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4" grpId="0"/>
      <p:bldP spid="14" grpId="1"/>
      <p:bldP spid="8" grpId="0" animBg="1"/>
      <p:bldP spid="8" grpId="1" animBg="1"/>
      <p:bldP spid="10" grpId="0"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22777" y="1447800"/>
            <a:ext cx="4577920" cy="2819400"/>
            <a:chOff x="228487" y="1371600"/>
            <a:chExt cx="6805016" cy="4191000"/>
          </a:xfrm>
        </p:grpSpPr>
        <p:grpSp>
          <p:nvGrpSpPr>
            <p:cNvPr id="18" name="Group 17"/>
            <p:cNvGrpSpPr/>
            <p:nvPr/>
          </p:nvGrpSpPr>
          <p:grpSpPr>
            <a:xfrm>
              <a:off x="1913649" y="1371600"/>
              <a:ext cx="5119854" cy="4191000"/>
              <a:chOff x="2286002" y="1676400"/>
              <a:chExt cx="4375148" cy="3581400"/>
            </a:xfrm>
          </p:grpSpPr>
          <p:pic>
            <p:nvPicPr>
              <p:cNvPr id="191534" name="Picture 46" descr="tissue impedance"/>
              <p:cNvPicPr>
                <a:picLocks noChangeAspect="1" noChangeArrowheads="1"/>
              </p:cNvPicPr>
              <p:nvPr/>
            </p:nvPicPr>
            <p:blipFill>
              <a:blip r:embed="rId4"/>
              <a:srcRect/>
              <a:stretch>
                <a:fillRect/>
              </a:stretch>
            </p:blipFill>
            <p:spPr bwMode="auto">
              <a:xfrm rot="16200000">
                <a:off x="2682876" y="1279526"/>
                <a:ext cx="3581400" cy="4375148"/>
              </a:xfrm>
              <a:prstGeom prst="rect">
                <a:avLst/>
              </a:prstGeom>
              <a:noFill/>
            </p:spPr>
          </p:pic>
          <p:sp>
            <p:nvSpPr>
              <p:cNvPr id="191535" name="Line 47"/>
              <p:cNvSpPr>
                <a:spLocks noChangeShapeType="1"/>
              </p:cNvSpPr>
              <p:nvPr/>
            </p:nvSpPr>
            <p:spPr bwMode="auto">
              <a:xfrm rot="16200000">
                <a:off x="2628313" y="4098925"/>
                <a:ext cx="9665" cy="488096"/>
              </a:xfrm>
              <a:prstGeom prst="line">
                <a:avLst/>
              </a:prstGeom>
              <a:noFill/>
              <a:ln w="57150">
                <a:solidFill>
                  <a:srgbClr val="99FF33"/>
                </a:solidFill>
                <a:round/>
                <a:headEnd/>
                <a:tailEnd type="triangle" w="med" len="med"/>
              </a:ln>
              <a:effectLst/>
            </p:spPr>
            <p:txBody>
              <a:bodyPr/>
              <a:lstStyle/>
              <a:p>
                <a:endParaRPr lang="en-US"/>
              </a:p>
            </p:txBody>
          </p:sp>
          <p:sp>
            <p:nvSpPr>
              <p:cNvPr id="191536" name="Rectangle 48"/>
              <p:cNvSpPr>
                <a:spLocks noChangeArrowheads="1"/>
              </p:cNvSpPr>
              <p:nvPr/>
            </p:nvSpPr>
            <p:spPr bwMode="auto">
              <a:xfrm rot="16200000">
                <a:off x="2358491" y="2814247"/>
                <a:ext cx="459100" cy="575085"/>
              </a:xfrm>
              <a:prstGeom prst="rect">
                <a:avLst/>
              </a:prstGeom>
              <a:solidFill>
                <a:schemeClr val="bg1"/>
              </a:solidFill>
              <a:ln w="12700" algn="ctr">
                <a:noFill/>
                <a:miter lim="800000"/>
                <a:headEnd/>
                <a:tailEnd/>
              </a:ln>
              <a:effectLst/>
            </p:spPr>
            <p:txBody>
              <a:bodyPr wrap="none" anchor="ctr"/>
              <a:lstStyle/>
              <a:p>
                <a:endParaRPr lang="en-US"/>
              </a:p>
            </p:txBody>
          </p:sp>
          <p:sp>
            <p:nvSpPr>
              <p:cNvPr id="191537" name="Line 49"/>
              <p:cNvSpPr>
                <a:spLocks noChangeShapeType="1"/>
              </p:cNvSpPr>
              <p:nvPr/>
            </p:nvSpPr>
            <p:spPr bwMode="auto">
              <a:xfrm rot="16200000">
                <a:off x="2610594" y="2726455"/>
                <a:ext cx="9665" cy="488097"/>
              </a:xfrm>
              <a:prstGeom prst="line">
                <a:avLst/>
              </a:prstGeom>
              <a:noFill/>
              <a:ln w="38100">
                <a:solidFill>
                  <a:srgbClr val="FF0000"/>
                </a:solidFill>
                <a:round/>
                <a:headEnd/>
                <a:tailEnd type="triangle" w="med" len="med"/>
              </a:ln>
              <a:effectLst/>
            </p:spPr>
            <p:txBody>
              <a:bodyPr/>
              <a:lstStyle/>
              <a:p>
                <a:endParaRPr lang="en-US"/>
              </a:p>
            </p:txBody>
          </p:sp>
          <p:sp>
            <p:nvSpPr>
              <p:cNvPr id="191538" name="Line 50"/>
              <p:cNvSpPr>
                <a:spLocks noChangeShapeType="1"/>
              </p:cNvSpPr>
              <p:nvPr/>
            </p:nvSpPr>
            <p:spPr bwMode="auto">
              <a:xfrm rot="16200000">
                <a:off x="2548575" y="4186718"/>
                <a:ext cx="0" cy="302845"/>
              </a:xfrm>
              <a:prstGeom prst="line">
                <a:avLst/>
              </a:prstGeom>
              <a:noFill/>
              <a:ln w="76200">
                <a:solidFill>
                  <a:srgbClr val="99FF33"/>
                </a:solidFill>
                <a:round/>
                <a:headEnd/>
                <a:tailEnd/>
              </a:ln>
              <a:effectLst/>
            </p:spPr>
            <p:txBody>
              <a:bodyPr/>
              <a:lstStyle/>
              <a:p>
                <a:endParaRPr lang="en-US"/>
              </a:p>
            </p:txBody>
          </p:sp>
        </p:grpSp>
        <p:sp>
          <p:nvSpPr>
            <p:cNvPr id="19" name="TextBox 18"/>
            <p:cNvSpPr txBox="1"/>
            <p:nvPr/>
          </p:nvSpPr>
          <p:spPr>
            <a:xfrm>
              <a:off x="228487" y="2342074"/>
              <a:ext cx="2472437" cy="549007"/>
            </a:xfrm>
            <a:prstGeom prst="rect">
              <a:avLst/>
            </a:prstGeom>
            <a:noFill/>
          </p:spPr>
          <p:txBody>
            <a:bodyPr wrap="none" rtlCol="0">
              <a:spAutoFit/>
            </a:bodyPr>
            <a:lstStyle/>
            <a:p>
              <a:r>
                <a:rPr lang="en-US" b="1" dirty="0" smtClean="0"/>
                <a:t>High Frequency</a:t>
              </a:r>
              <a:endParaRPr lang="en-US" b="1" dirty="0"/>
            </a:p>
          </p:txBody>
        </p:sp>
        <p:sp>
          <p:nvSpPr>
            <p:cNvPr id="20" name="TextBox 19"/>
            <p:cNvSpPr txBox="1"/>
            <p:nvPr/>
          </p:nvSpPr>
          <p:spPr>
            <a:xfrm>
              <a:off x="274532" y="4450002"/>
              <a:ext cx="2409816" cy="549007"/>
            </a:xfrm>
            <a:prstGeom prst="rect">
              <a:avLst/>
            </a:prstGeom>
            <a:noFill/>
          </p:spPr>
          <p:txBody>
            <a:bodyPr wrap="none" rtlCol="0">
              <a:spAutoFit/>
            </a:bodyPr>
            <a:lstStyle/>
            <a:p>
              <a:r>
                <a:rPr lang="en-US" b="1" dirty="0" smtClean="0"/>
                <a:t>Low Frequency</a:t>
              </a:r>
              <a:endParaRPr lang="en-US" b="1" dirty="0"/>
            </a:p>
          </p:txBody>
        </p:sp>
      </p:grpSp>
      <p:sp>
        <p:nvSpPr>
          <p:cNvPr id="96" name="Rectangle 3"/>
          <p:cNvSpPr txBox="1">
            <a:spLocks noChangeArrowheads="1"/>
          </p:cNvSpPr>
          <p:nvPr/>
        </p:nvSpPr>
        <p:spPr>
          <a:xfrm>
            <a:off x="1295400" y="4343400"/>
            <a:ext cx="3429000" cy="1600200"/>
          </a:xfrm>
          <a:prstGeom prst="rect">
            <a:avLst/>
          </a:prstGeo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sysClr val="windowText" lastClr="000000"/>
                </a:solidFill>
                <a:effectLst/>
                <a:uLnTx/>
                <a:uFillTx/>
              </a:rPr>
              <a:t>Conductivity (</a:t>
            </a:r>
            <a:r>
              <a:rPr kumimoji="0" lang="en-US" i="0" u="none" strike="noStrike" kern="0" cap="none" spc="0" normalizeH="0" baseline="0" noProof="0" dirty="0" smtClean="0">
                <a:ln>
                  <a:noFill/>
                </a:ln>
                <a:solidFill>
                  <a:sysClr val="windowText" lastClr="000000"/>
                </a:solidFill>
                <a:effectLst/>
                <a:uLnTx/>
                <a:uFillTx/>
                <a:latin typeface="Symbol" pitchFamily="18" charset="2"/>
              </a:rPr>
              <a:t>s</a:t>
            </a:r>
            <a:r>
              <a:rPr kumimoji="0" lang="en-US" i="0" u="none" strike="noStrike" kern="0" cap="none" spc="0" normalizeH="0" baseline="0" noProof="0" dirty="0" smtClean="0">
                <a:ln>
                  <a:noFill/>
                </a:ln>
                <a:solidFill>
                  <a:sysClr val="windowText" lastClr="000000"/>
                </a:solidFill>
                <a:effectLst/>
                <a:uLnTx/>
                <a:uFillTx/>
              </a:rPr>
              <a:t>)</a:t>
            </a:r>
          </a:p>
          <a:p>
            <a:pPr marL="0" marR="0" lvl="1"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sysClr val="windowText" lastClr="000000"/>
                </a:solidFill>
                <a:effectLst/>
                <a:uLnTx/>
                <a:uFillTx/>
              </a:rPr>
              <a:t>Current flow </a:t>
            </a:r>
            <a:r>
              <a:rPr kumimoji="0" lang="en-US" i="0" u="none" strike="noStrike" kern="0" cap="none" spc="0" normalizeH="0" baseline="0" noProof="0" dirty="0" smtClean="0">
                <a:ln>
                  <a:noFill/>
                </a:ln>
                <a:solidFill>
                  <a:sysClr val="windowText" lastClr="000000"/>
                </a:solidFill>
                <a:effectLst/>
                <a:uLnTx/>
                <a:uFillTx/>
                <a:sym typeface="Wingdings" pitchFamily="2" charset="2"/>
              </a:rPr>
              <a:t> Fluids</a:t>
            </a:r>
          </a:p>
          <a:p>
            <a:pPr marL="0" marR="0" lvl="1" indent="0" algn="ctr" defTabSz="914400" eaLnBrk="1" fontAlgn="auto" latinLnBrk="0" hangingPunct="1">
              <a:lnSpc>
                <a:spcPct val="100000"/>
              </a:lnSpc>
              <a:spcBef>
                <a:spcPts val="0"/>
              </a:spcBef>
              <a:spcAft>
                <a:spcPts val="0"/>
              </a:spcAft>
              <a:buClrTx/>
              <a:buSzTx/>
              <a:buFontTx/>
              <a:buNone/>
              <a:tabLst/>
              <a:defRPr/>
            </a:pPr>
            <a:endParaRPr kumimoji="0" lang="en-US"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sysClr val="windowText" lastClr="000000"/>
                </a:solidFill>
                <a:effectLst/>
                <a:uLnTx/>
                <a:uFillTx/>
                <a:sym typeface="Wingdings" pitchFamily="2" charset="2"/>
              </a:rPr>
              <a:t>Permittivity (</a:t>
            </a:r>
            <a:r>
              <a:rPr kumimoji="0" lang="en-US" i="0" u="none" strike="noStrike" kern="0" cap="none" spc="0" normalizeH="0" baseline="0" noProof="0" dirty="0" err="1" smtClean="0">
                <a:ln>
                  <a:noFill/>
                </a:ln>
                <a:solidFill>
                  <a:sysClr val="windowText" lastClr="000000"/>
                </a:solidFill>
                <a:effectLst/>
                <a:uLnTx/>
                <a:uFillTx/>
                <a:latin typeface="Symbol" charset="2"/>
                <a:cs typeface="Symbol" charset="2"/>
                <a:sym typeface="Wingdings" pitchFamily="2" charset="2"/>
              </a:rPr>
              <a:t>we</a:t>
            </a:r>
            <a:r>
              <a:rPr kumimoji="0" lang="en-US" i="0" u="none" strike="noStrike" kern="0" cap="none" spc="0" normalizeH="0" baseline="-25000" noProof="0" dirty="0" err="1" smtClean="0">
                <a:ln>
                  <a:noFill/>
                </a:ln>
                <a:solidFill>
                  <a:sysClr val="windowText" lastClr="000000"/>
                </a:solidFill>
                <a:effectLst/>
                <a:uLnTx/>
                <a:uFillTx/>
                <a:sym typeface="Wingdings" pitchFamily="2" charset="2"/>
              </a:rPr>
              <a:t>o</a:t>
            </a:r>
            <a:r>
              <a:rPr kumimoji="0" lang="en-US" i="0" u="none" strike="noStrike" kern="0" cap="none" spc="0" normalizeH="0" baseline="0" noProof="0" dirty="0" err="1" smtClean="0">
                <a:ln>
                  <a:noFill/>
                </a:ln>
                <a:solidFill>
                  <a:sysClr val="windowText" lastClr="000000"/>
                </a:solidFill>
                <a:effectLst/>
                <a:uLnTx/>
                <a:uFillTx/>
                <a:latin typeface="Symbol" pitchFamily="18" charset="2"/>
                <a:sym typeface="Wingdings" pitchFamily="2" charset="2"/>
              </a:rPr>
              <a:t>e</a:t>
            </a:r>
            <a:r>
              <a:rPr kumimoji="0" lang="en-US" i="0" u="none" strike="noStrike" kern="0" cap="none" spc="0" normalizeH="0" baseline="-25000" noProof="0" dirty="0" err="1" smtClean="0">
                <a:ln>
                  <a:noFill/>
                </a:ln>
                <a:solidFill>
                  <a:sysClr val="windowText" lastClr="000000"/>
                </a:solidFill>
                <a:effectLst/>
                <a:uLnTx/>
                <a:uFillTx/>
                <a:sym typeface="Wingdings" pitchFamily="2" charset="2"/>
              </a:rPr>
              <a:t>r</a:t>
            </a:r>
            <a:r>
              <a:rPr kumimoji="0" lang="en-US" i="0" u="none" strike="noStrike" kern="0" cap="none" spc="0" normalizeH="0" baseline="0" noProof="0" dirty="0" smtClean="0">
                <a:ln>
                  <a:noFill/>
                </a:ln>
                <a:solidFill>
                  <a:sysClr val="windowText" lastClr="000000"/>
                </a:solidFill>
                <a:effectLst/>
                <a:uLnTx/>
                <a:uFillTx/>
                <a:sym typeface="Wingdings" pitchFamily="2" charset="2"/>
              </a:rPr>
              <a:t>)</a:t>
            </a:r>
          </a:p>
          <a:p>
            <a:pPr marL="0" marR="0" lvl="1" indent="0" algn="ctr" defTabSz="9144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smtClean="0">
                <a:ln>
                  <a:noFill/>
                </a:ln>
                <a:solidFill>
                  <a:sysClr val="windowText" lastClr="000000"/>
                </a:solidFill>
                <a:effectLst/>
                <a:uLnTx/>
                <a:uFillTx/>
              </a:rPr>
              <a:t>Charge storage </a:t>
            </a:r>
            <a:r>
              <a:rPr kumimoji="0" lang="en-US" i="0" u="none" strike="noStrike" kern="0" cap="none" spc="0" normalizeH="0" baseline="0" noProof="0" dirty="0" smtClean="0">
                <a:ln>
                  <a:noFill/>
                </a:ln>
                <a:solidFill>
                  <a:sysClr val="windowText" lastClr="000000"/>
                </a:solidFill>
                <a:effectLst/>
                <a:uLnTx/>
                <a:uFillTx/>
                <a:sym typeface="Wingdings" pitchFamily="2" charset="2"/>
              </a:rPr>
              <a:t> Membranes</a:t>
            </a:r>
            <a:endParaRPr kumimoji="0" lang="en-US" i="0" u="none" strike="noStrike" kern="0" cap="none" spc="0" normalizeH="0" baseline="0" noProof="0" dirty="0">
              <a:ln>
                <a:noFill/>
              </a:ln>
              <a:solidFill>
                <a:sysClr val="windowText" lastClr="000000"/>
              </a:solidFill>
              <a:effectLst/>
              <a:uLnTx/>
              <a:uFillTx/>
            </a:endParaRPr>
          </a:p>
        </p:txBody>
      </p:sp>
      <p:sp>
        <p:nvSpPr>
          <p:cNvPr id="49" name="Title 1"/>
          <p:cNvSpPr txBox="1">
            <a:spLocks/>
          </p:cNvSpPr>
          <p:nvPr/>
        </p:nvSpPr>
        <p:spPr>
          <a:xfrm>
            <a:off x="76200" y="-304800"/>
            <a:ext cx="8229600" cy="1143000"/>
          </a:xfrm>
          <a:prstGeom prst="rect">
            <a:avLst/>
          </a:prstGeom>
        </p:spPr>
        <p:txBody>
          <a:bodyPr anchor="ctr"/>
          <a:lstStyle/>
          <a:p>
            <a:pPr lvl="0">
              <a:defRPr/>
            </a:pPr>
            <a:r>
              <a:rPr lang="en-US" sz="3200" i="1" kern="0" dirty="0" err="1" smtClean="0">
                <a:solidFill>
                  <a:sysClr val="windowText" lastClr="000000"/>
                </a:solidFill>
              </a:rPr>
              <a:t>Bioimpedance</a:t>
            </a:r>
            <a:r>
              <a:rPr lang="en-US" sz="3200" i="1" kern="0" dirty="0" smtClean="0">
                <a:solidFill>
                  <a:sysClr val="windowText" lastClr="000000"/>
                </a:solidFill>
              </a:rPr>
              <a:t> basics</a:t>
            </a:r>
            <a:endParaRPr lang="en-US" sz="3200" i="1" kern="0" dirty="0">
              <a:solidFill>
                <a:sysClr val="windowText" lastClr="000000"/>
              </a:solidFill>
            </a:endParaRPr>
          </a:p>
        </p:txBody>
      </p:sp>
      <p:grpSp>
        <p:nvGrpSpPr>
          <p:cNvPr id="42" name="Group 41"/>
          <p:cNvGrpSpPr/>
          <p:nvPr/>
        </p:nvGrpSpPr>
        <p:grpSpPr>
          <a:xfrm>
            <a:off x="4800600" y="1143000"/>
            <a:ext cx="4191000" cy="4572000"/>
            <a:chOff x="4800600" y="1143000"/>
            <a:chExt cx="4191000" cy="4572000"/>
          </a:xfrm>
        </p:grpSpPr>
        <p:grpSp>
          <p:nvGrpSpPr>
            <p:cNvPr id="50" name="Group 58"/>
            <p:cNvGrpSpPr/>
            <p:nvPr/>
          </p:nvGrpSpPr>
          <p:grpSpPr>
            <a:xfrm>
              <a:off x="4800600" y="1143000"/>
              <a:ext cx="4191000" cy="4572000"/>
              <a:chOff x="4800600" y="1143000"/>
              <a:chExt cx="4191000" cy="4572000"/>
            </a:xfrm>
          </p:grpSpPr>
          <p:grpSp>
            <p:nvGrpSpPr>
              <p:cNvPr id="51" name="Group 57"/>
              <p:cNvGrpSpPr/>
              <p:nvPr/>
            </p:nvGrpSpPr>
            <p:grpSpPr>
              <a:xfrm>
                <a:off x="5049645" y="1684739"/>
                <a:ext cx="3657600" cy="3768208"/>
                <a:chOff x="5049645" y="1684739"/>
                <a:chExt cx="3657600" cy="3768208"/>
              </a:xfrm>
            </p:grpSpPr>
            <p:grpSp>
              <p:nvGrpSpPr>
                <p:cNvPr id="53" name="Group 55"/>
                <p:cNvGrpSpPr/>
                <p:nvPr/>
              </p:nvGrpSpPr>
              <p:grpSpPr>
                <a:xfrm>
                  <a:off x="5049645" y="1684739"/>
                  <a:ext cx="3657600" cy="1939407"/>
                  <a:chOff x="5049645" y="1684739"/>
                  <a:chExt cx="3657600" cy="1939407"/>
                </a:xfrm>
              </p:grpSpPr>
              <p:cxnSp>
                <p:nvCxnSpPr>
                  <p:cNvPr id="65" name="Straight Connector 64"/>
                  <p:cNvCxnSpPr/>
                  <p:nvPr/>
                </p:nvCxnSpPr>
                <p:spPr>
                  <a:xfrm rot="5400000">
                    <a:off x="4821045" y="2492814"/>
                    <a:ext cx="1371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506845" y="3178614"/>
                    <a:ext cx="3200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Freeform 66"/>
                  <p:cNvSpPr/>
                  <p:nvPr/>
                </p:nvSpPr>
                <p:spPr>
                  <a:xfrm>
                    <a:off x="5506845" y="2210316"/>
                    <a:ext cx="2977376" cy="702528"/>
                  </a:xfrm>
                  <a:custGeom>
                    <a:avLst/>
                    <a:gdLst>
                      <a:gd name="connsiteX0" fmla="*/ 0 w 2977376"/>
                      <a:gd name="connsiteY0" fmla="*/ 702527 h 702528"/>
                      <a:gd name="connsiteX1" fmla="*/ 1159727 w 2977376"/>
                      <a:gd name="connsiteY1" fmla="*/ 669074 h 702528"/>
                      <a:gd name="connsiteX2" fmla="*/ 1884556 w 2977376"/>
                      <a:gd name="connsiteY2" fmla="*/ 501805 h 702528"/>
                      <a:gd name="connsiteX3" fmla="*/ 2430966 w 2977376"/>
                      <a:gd name="connsiteY3" fmla="*/ 256478 h 702528"/>
                      <a:gd name="connsiteX4" fmla="*/ 2977376 w 2977376"/>
                      <a:gd name="connsiteY4" fmla="*/ 0 h 702528"/>
                      <a:gd name="connsiteX5" fmla="*/ 2977376 w 2977376"/>
                      <a:gd name="connsiteY5" fmla="*/ 0 h 70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7376" h="702528">
                        <a:moveTo>
                          <a:pt x="0" y="702527"/>
                        </a:moveTo>
                        <a:cubicBezTo>
                          <a:pt x="422817" y="702527"/>
                          <a:pt x="845634" y="702528"/>
                          <a:pt x="1159727" y="669074"/>
                        </a:cubicBezTo>
                        <a:cubicBezTo>
                          <a:pt x="1473820" y="635620"/>
                          <a:pt x="1672683" y="570571"/>
                          <a:pt x="1884556" y="501805"/>
                        </a:cubicBezTo>
                        <a:cubicBezTo>
                          <a:pt x="2096429" y="433039"/>
                          <a:pt x="2248829" y="340112"/>
                          <a:pt x="2430966" y="256478"/>
                        </a:cubicBezTo>
                        <a:cubicBezTo>
                          <a:pt x="2613103" y="172844"/>
                          <a:pt x="2977376" y="0"/>
                          <a:pt x="2977376" y="0"/>
                        </a:cubicBezTo>
                        <a:lnTo>
                          <a:pt x="297737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p:cNvSpPr txBox="1"/>
                  <p:nvPr/>
                </p:nvSpPr>
                <p:spPr>
                  <a:xfrm>
                    <a:off x="6574050" y="3254814"/>
                    <a:ext cx="1415772" cy="369332"/>
                  </a:xfrm>
                  <a:prstGeom prst="rect">
                    <a:avLst/>
                  </a:prstGeom>
                  <a:noFill/>
                  <a:ln>
                    <a:noFill/>
                  </a:ln>
                </p:spPr>
                <p:txBody>
                  <a:bodyPr wrap="none" rtlCol="0">
                    <a:spAutoFit/>
                  </a:bodyPr>
                  <a:lstStyle/>
                  <a:p>
                    <a:r>
                      <a:rPr lang="en-US" dirty="0" smtClean="0"/>
                      <a:t>Frequency </a:t>
                    </a:r>
                    <a:endParaRPr lang="en-US" dirty="0"/>
                  </a:p>
                </p:txBody>
              </p:sp>
              <p:sp>
                <p:nvSpPr>
                  <p:cNvPr id="69" name="TextBox 68"/>
                  <p:cNvSpPr txBox="1"/>
                  <p:nvPr/>
                </p:nvSpPr>
                <p:spPr>
                  <a:xfrm rot="16200000">
                    <a:off x="4443069" y="2291315"/>
                    <a:ext cx="1582484" cy="369332"/>
                  </a:xfrm>
                  <a:prstGeom prst="rect">
                    <a:avLst/>
                  </a:prstGeom>
                  <a:noFill/>
                  <a:ln>
                    <a:noFill/>
                  </a:ln>
                </p:spPr>
                <p:txBody>
                  <a:bodyPr wrap="none" rtlCol="0">
                    <a:spAutoFit/>
                  </a:bodyPr>
                  <a:lstStyle/>
                  <a:p>
                    <a:r>
                      <a:rPr lang="en-US" dirty="0" smtClean="0"/>
                      <a:t>Conductivity</a:t>
                    </a:r>
                    <a:endParaRPr lang="en-US" dirty="0"/>
                  </a:p>
                </p:txBody>
              </p:sp>
              <p:sp>
                <p:nvSpPr>
                  <p:cNvPr id="70" name="Oval 69"/>
                  <p:cNvSpPr/>
                  <p:nvPr/>
                </p:nvSpPr>
                <p:spPr>
                  <a:xfrm>
                    <a:off x="5475249" y="2873297"/>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Oval 70"/>
                  <p:cNvSpPr/>
                  <p:nvPr/>
                </p:nvSpPr>
                <p:spPr>
                  <a:xfrm>
                    <a:off x="6101205" y="2873297"/>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Oval 71"/>
                  <p:cNvSpPr/>
                  <p:nvPr/>
                </p:nvSpPr>
                <p:spPr>
                  <a:xfrm>
                    <a:off x="6775854" y="2817542"/>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p:cNvSpPr/>
                  <p:nvPr/>
                </p:nvSpPr>
                <p:spPr>
                  <a:xfrm>
                    <a:off x="7340850" y="2687444"/>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p:cNvSpPr/>
                  <p:nvPr/>
                </p:nvSpPr>
                <p:spPr>
                  <a:xfrm>
                    <a:off x="7896552" y="2447693"/>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p:cNvSpPr/>
                  <p:nvPr/>
                </p:nvSpPr>
                <p:spPr>
                  <a:xfrm>
                    <a:off x="8441103" y="2187497"/>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4" name="Group 56"/>
                <p:cNvGrpSpPr/>
                <p:nvPr/>
              </p:nvGrpSpPr>
              <p:grpSpPr>
                <a:xfrm>
                  <a:off x="5074736" y="3636609"/>
                  <a:ext cx="3632509" cy="1816338"/>
                  <a:chOff x="5074736" y="3636609"/>
                  <a:chExt cx="3632509" cy="1816338"/>
                </a:xfrm>
              </p:grpSpPr>
              <p:sp>
                <p:nvSpPr>
                  <p:cNvPr id="55" name="Oval 54"/>
                  <p:cNvSpPr/>
                  <p:nvPr/>
                </p:nvSpPr>
                <p:spPr>
                  <a:xfrm>
                    <a:off x="5471160" y="478536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p:cNvSpPr/>
                  <p:nvPr/>
                </p:nvSpPr>
                <p:spPr>
                  <a:xfrm>
                    <a:off x="6101205" y="470916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Oval 56"/>
                  <p:cNvSpPr/>
                  <p:nvPr/>
                </p:nvSpPr>
                <p:spPr>
                  <a:xfrm>
                    <a:off x="6775854" y="432816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Oval 57"/>
                  <p:cNvSpPr/>
                  <p:nvPr/>
                </p:nvSpPr>
                <p:spPr>
                  <a:xfrm>
                    <a:off x="7340850" y="411480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p:cNvSpPr/>
                  <p:nvPr/>
                </p:nvSpPr>
                <p:spPr>
                  <a:xfrm>
                    <a:off x="7896552" y="449580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59"/>
                  <p:cNvSpPr/>
                  <p:nvPr/>
                </p:nvSpPr>
                <p:spPr>
                  <a:xfrm>
                    <a:off x="8441103" y="4720310"/>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1" name="Straight Connector 60"/>
                  <p:cNvCxnSpPr/>
                  <p:nvPr/>
                </p:nvCxnSpPr>
                <p:spPr>
                  <a:xfrm rot="5400000">
                    <a:off x="4821045" y="4321615"/>
                    <a:ext cx="1371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506845" y="5007415"/>
                    <a:ext cx="3200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574050" y="5083615"/>
                    <a:ext cx="1415772" cy="369332"/>
                  </a:xfrm>
                  <a:prstGeom prst="rect">
                    <a:avLst/>
                  </a:prstGeom>
                  <a:noFill/>
                  <a:ln>
                    <a:noFill/>
                  </a:ln>
                </p:spPr>
                <p:txBody>
                  <a:bodyPr wrap="none" rtlCol="0">
                    <a:spAutoFit/>
                  </a:bodyPr>
                  <a:lstStyle/>
                  <a:p>
                    <a:r>
                      <a:rPr lang="en-US" dirty="0" smtClean="0"/>
                      <a:t>Frequency </a:t>
                    </a:r>
                    <a:endParaRPr lang="en-US" dirty="0"/>
                  </a:p>
                </p:txBody>
              </p:sp>
              <p:sp>
                <p:nvSpPr>
                  <p:cNvPr id="64" name="TextBox 63"/>
                  <p:cNvSpPr txBox="1"/>
                  <p:nvPr/>
                </p:nvSpPr>
                <p:spPr>
                  <a:xfrm rot="16200000">
                    <a:off x="4622785" y="4120116"/>
                    <a:ext cx="1273234" cy="369332"/>
                  </a:xfrm>
                  <a:prstGeom prst="rect">
                    <a:avLst/>
                  </a:prstGeom>
                  <a:noFill/>
                  <a:ln>
                    <a:noFill/>
                  </a:ln>
                </p:spPr>
                <p:txBody>
                  <a:bodyPr wrap="none" rtlCol="0">
                    <a:spAutoFit/>
                  </a:bodyPr>
                  <a:lstStyle/>
                  <a:p>
                    <a:pPr algn="ctr"/>
                    <a:r>
                      <a:rPr lang="en-US" dirty="0" smtClean="0"/>
                      <a:t>Permittivity</a:t>
                    </a:r>
                    <a:endParaRPr lang="en-US" dirty="0"/>
                  </a:p>
                </p:txBody>
              </p:sp>
            </p:grpSp>
          </p:grpSp>
          <p:sp>
            <p:nvSpPr>
              <p:cNvPr id="52" name="Rounded Rectangle 51"/>
              <p:cNvSpPr/>
              <p:nvPr/>
            </p:nvSpPr>
            <p:spPr>
              <a:xfrm>
                <a:off x="4800600" y="1143000"/>
                <a:ext cx="4191000" cy="4572000"/>
              </a:xfrm>
              <a:prstGeom prst="roundRect">
                <a:avLst>
                  <a:gd name="adj" fmla="val 655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ctr">
                  <a:lnSpc>
                    <a:spcPct val="80000"/>
                  </a:lnSpc>
                  <a:spcBef>
                    <a:spcPct val="20000"/>
                  </a:spcBef>
                  <a:defRPr/>
                </a:pPr>
                <a:r>
                  <a:rPr lang="en-US" sz="2200" u="sng" dirty="0" smtClean="0">
                    <a:solidFill>
                      <a:schemeClr val="tx1"/>
                    </a:solidFill>
                  </a:rPr>
                  <a:t>Bioimpedance Spectroscopy</a:t>
                </a:r>
              </a:p>
              <a:p>
                <a:pPr marL="342900" lvl="0" indent="-342900" algn="ctr">
                  <a:lnSpc>
                    <a:spcPct val="80000"/>
                  </a:lnSpc>
                  <a:spcBef>
                    <a:spcPct val="20000"/>
                  </a:spcBef>
                  <a:defRPr/>
                </a:pPr>
                <a:endParaRPr lang="en-US" sz="2200" u="sng" dirty="0" smtClean="0">
                  <a:solidFill>
                    <a:schemeClr val="tx1"/>
                  </a:solidFill>
                </a:endParaRPr>
              </a:p>
              <a:p>
                <a:pPr marL="342900" lvl="0" indent="-342900" algn="ctr">
                  <a:lnSpc>
                    <a:spcPct val="80000"/>
                  </a:lnSpc>
                  <a:spcBef>
                    <a:spcPct val="20000"/>
                  </a:spcBef>
                  <a:defRPr/>
                </a:pPr>
                <a:endParaRPr lang="en-US" sz="2000" u="sng"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smtClean="0">
                  <a:solidFill>
                    <a:schemeClr val="tx1"/>
                  </a:solidFill>
                </a:endParaRPr>
              </a:p>
              <a:p>
                <a:pPr marL="285750" indent="-285750">
                  <a:lnSpc>
                    <a:spcPct val="80000"/>
                  </a:lnSpc>
                  <a:spcBef>
                    <a:spcPct val="20000"/>
                  </a:spcBef>
                </a:pPr>
                <a:endParaRPr lang="en-US" sz="2200" b="1" dirty="0">
                  <a:solidFill>
                    <a:schemeClr val="tx1"/>
                  </a:solidFill>
                </a:endParaRPr>
              </a:p>
            </p:txBody>
          </p:sp>
        </p:grpSp>
        <p:sp>
          <p:nvSpPr>
            <p:cNvPr id="76" name="Freeform 75"/>
            <p:cNvSpPr/>
            <p:nvPr/>
          </p:nvSpPr>
          <p:spPr>
            <a:xfrm>
              <a:off x="5562600" y="4131039"/>
              <a:ext cx="2914338" cy="703289"/>
            </a:xfrm>
            <a:custGeom>
              <a:avLst/>
              <a:gdLst>
                <a:gd name="connsiteX0" fmla="*/ 0 w 2960558"/>
                <a:gd name="connsiteY0" fmla="*/ 703289 h 703289"/>
                <a:gd name="connsiteX1" fmla="*/ 629587 w 2960558"/>
                <a:gd name="connsiteY1" fmla="*/ 620843 h 703289"/>
                <a:gd name="connsiteX2" fmla="*/ 1311640 w 2960558"/>
                <a:gd name="connsiteY2" fmla="*/ 238594 h 703289"/>
                <a:gd name="connsiteX3" fmla="*/ 1866276 w 2960558"/>
                <a:gd name="connsiteY3" fmla="*/ 28731 h 703289"/>
                <a:gd name="connsiteX4" fmla="*/ 2428407 w 2960558"/>
                <a:gd name="connsiteY4" fmla="*/ 410981 h 703289"/>
                <a:gd name="connsiteX5" fmla="*/ 2960558 w 2960558"/>
                <a:gd name="connsiteY5" fmla="*/ 643328 h 703289"/>
                <a:gd name="connsiteX6" fmla="*/ 2960558 w 2960558"/>
                <a:gd name="connsiteY6" fmla="*/ 643328 h 70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558" h="703289">
                  <a:moveTo>
                    <a:pt x="0" y="703289"/>
                  </a:moveTo>
                  <a:cubicBezTo>
                    <a:pt x="205490" y="700790"/>
                    <a:pt x="410980" y="698292"/>
                    <a:pt x="629587" y="620843"/>
                  </a:cubicBezTo>
                  <a:cubicBezTo>
                    <a:pt x="848194" y="543394"/>
                    <a:pt x="1105525" y="337279"/>
                    <a:pt x="1311640" y="238594"/>
                  </a:cubicBezTo>
                  <a:cubicBezTo>
                    <a:pt x="1517755" y="139909"/>
                    <a:pt x="1680148" y="0"/>
                    <a:pt x="1866276" y="28731"/>
                  </a:cubicBezTo>
                  <a:cubicBezTo>
                    <a:pt x="2052404" y="57462"/>
                    <a:pt x="2246027" y="308548"/>
                    <a:pt x="2428407" y="410981"/>
                  </a:cubicBezTo>
                  <a:cubicBezTo>
                    <a:pt x="2610787" y="513414"/>
                    <a:pt x="2960558" y="643328"/>
                    <a:pt x="2960558" y="643328"/>
                  </a:cubicBezTo>
                  <a:lnTo>
                    <a:pt x="2960558" y="643328"/>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aphicFrame>
        <p:nvGraphicFramePr>
          <p:cNvPr id="77" name="Object 76"/>
          <p:cNvGraphicFramePr>
            <a:graphicFrameLocks noChangeAspect="1"/>
          </p:cNvGraphicFramePr>
          <p:nvPr/>
        </p:nvGraphicFramePr>
        <p:xfrm>
          <a:off x="1676400" y="762000"/>
          <a:ext cx="2701710" cy="568781"/>
        </p:xfrm>
        <a:graphic>
          <a:graphicData uri="http://schemas.openxmlformats.org/presentationml/2006/ole">
            <mc:AlternateContent xmlns:mc="http://schemas.openxmlformats.org/markup-compatibility/2006">
              <mc:Choice xmlns:v="urn:schemas-microsoft-com:vml" Requires="v">
                <p:oleObj spid="_x0000_s1042" name="Equation" r:id="rId5" imgW="965200" imgH="203200" progId="Equation.3">
                  <p:embed/>
                </p:oleObj>
              </mc:Choice>
              <mc:Fallback>
                <p:oleObj name="Equation" r:id="rId5" imgW="9652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762000"/>
                        <a:ext cx="2701710" cy="5687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133539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52"/>
            <a:ext cx="8229600" cy="643332"/>
          </a:xfrm>
        </p:spPr>
        <p:txBody>
          <a:bodyPr>
            <a:normAutofit/>
          </a:bodyPr>
          <a:lstStyle/>
          <a:p>
            <a:r>
              <a:rPr lang="en-US" sz="2800" dirty="0" smtClean="0"/>
              <a:t>Rationale for </a:t>
            </a:r>
            <a:r>
              <a:rPr lang="en-US" sz="2800" dirty="0" smtClean="0"/>
              <a:t>EIS</a:t>
            </a:r>
            <a:endParaRPr lang="en-US" sz="2800" dirty="0"/>
          </a:p>
        </p:txBody>
      </p:sp>
      <p:sp>
        <p:nvSpPr>
          <p:cNvPr id="4" name="Text Box 2"/>
          <p:cNvSpPr txBox="1">
            <a:spLocks noChangeArrowheads="1"/>
          </p:cNvSpPr>
          <p:nvPr/>
        </p:nvSpPr>
        <p:spPr bwMode="auto">
          <a:xfrm>
            <a:off x="4219537" y="600237"/>
            <a:ext cx="2549525" cy="342900"/>
          </a:xfrm>
          <a:prstGeom prst="rect">
            <a:avLst/>
          </a:prstGeom>
          <a:noFill/>
          <a:ln w="9525">
            <a:noFill/>
            <a:miter lim="800000"/>
            <a:headEnd/>
            <a:tailEnd/>
          </a:ln>
        </p:spPr>
        <p:txBody>
          <a:bodyPr lIns="0" tIns="0" rIns="0" bIns="0"/>
          <a:lstStyle/>
          <a:p>
            <a:pPr algn="ctr" eaLnBrk="1" hangingPunct="1">
              <a:buNone/>
            </a:pPr>
            <a:r>
              <a:rPr lang="en-US" sz="1400" dirty="0">
                <a:cs typeface="Times New Roman" pitchFamily="18" charset="0"/>
              </a:rPr>
              <a:t>Benign Prostatic </a:t>
            </a:r>
            <a:r>
              <a:rPr lang="en-US" sz="1400" dirty="0" smtClean="0">
                <a:cs typeface="Times New Roman" pitchFamily="18" charset="0"/>
              </a:rPr>
              <a:t>Hyperplasia</a:t>
            </a:r>
            <a:endParaRPr lang="en-US" b="0" dirty="0"/>
          </a:p>
        </p:txBody>
      </p:sp>
      <p:sp>
        <p:nvSpPr>
          <p:cNvPr id="5" name="Text Box 3"/>
          <p:cNvSpPr txBox="1">
            <a:spLocks noChangeArrowheads="1"/>
          </p:cNvSpPr>
          <p:nvPr/>
        </p:nvSpPr>
        <p:spPr bwMode="auto">
          <a:xfrm>
            <a:off x="6018213" y="600237"/>
            <a:ext cx="3125787" cy="342900"/>
          </a:xfrm>
          <a:prstGeom prst="rect">
            <a:avLst/>
          </a:prstGeom>
          <a:noFill/>
          <a:ln w="9525">
            <a:noFill/>
            <a:miter lim="800000"/>
            <a:headEnd/>
            <a:tailEnd/>
          </a:ln>
        </p:spPr>
        <p:txBody>
          <a:bodyPr lIns="0" tIns="0" rIns="0" bIns="0"/>
          <a:lstStyle/>
          <a:p>
            <a:pPr algn="ctr" eaLnBrk="1" hangingPunct="1">
              <a:buNone/>
            </a:pPr>
            <a:r>
              <a:rPr lang="en-US" sz="1400" dirty="0">
                <a:cs typeface="Times New Roman" pitchFamily="18" charset="0"/>
              </a:rPr>
              <a:t>Prostatic </a:t>
            </a:r>
            <a:r>
              <a:rPr lang="en-US" sz="1400" dirty="0" smtClean="0">
                <a:cs typeface="Times New Roman" pitchFamily="18" charset="0"/>
              </a:rPr>
              <a:t>Adenocarcinoma</a:t>
            </a:r>
            <a:endParaRPr lang="en-US" b="0" dirty="0"/>
          </a:p>
        </p:txBody>
      </p:sp>
      <p:sp>
        <p:nvSpPr>
          <p:cNvPr id="6" name="Text Box 4"/>
          <p:cNvSpPr txBox="1">
            <a:spLocks noChangeArrowheads="1"/>
          </p:cNvSpPr>
          <p:nvPr/>
        </p:nvSpPr>
        <p:spPr bwMode="auto">
          <a:xfrm>
            <a:off x="555702" y="616228"/>
            <a:ext cx="1635125" cy="342900"/>
          </a:xfrm>
          <a:prstGeom prst="rect">
            <a:avLst/>
          </a:prstGeom>
          <a:noFill/>
          <a:ln w="9525">
            <a:noFill/>
            <a:miter lim="800000"/>
            <a:headEnd/>
            <a:tailEnd/>
          </a:ln>
        </p:spPr>
        <p:txBody>
          <a:bodyPr lIns="0" tIns="0" rIns="0" bIns="0"/>
          <a:lstStyle/>
          <a:p>
            <a:pPr algn="ctr" eaLnBrk="1" hangingPunct="1">
              <a:buNone/>
            </a:pPr>
            <a:r>
              <a:rPr lang="en-US" sz="1400" dirty="0" smtClean="0">
                <a:cs typeface="Times New Roman" pitchFamily="18" charset="0"/>
              </a:rPr>
              <a:t>Stroma</a:t>
            </a:r>
            <a:endParaRPr lang="en-US" b="0" dirty="0"/>
          </a:p>
        </p:txBody>
      </p:sp>
      <p:sp>
        <p:nvSpPr>
          <p:cNvPr id="7" name="Text Box 5"/>
          <p:cNvSpPr txBox="1">
            <a:spLocks noChangeArrowheads="1"/>
          </p:cNvSpPr>
          <p:nvPr/>
        </p:nvSpPr>
        <p:spPr bwMode="auto">
          <a:xfrm>
            <a:off x="2228659" y="608290"/>
            <a:ext cx="2362199" cy="342900"/>
          </a:xfrm>
          <a:prstGeom prst="rect">
            <a:avLst/>
          </a:prstGeom>
          <a:noFill/>
          <a:ln w="9525">
            <a:noFill/>
            <a:miter lim="800000"/>
            <a:headEnd/>
            <a:tailEnd/>
          </a:ln>
        </p:spPr>
        <p:txBody>
          <a:bodyPr lIns="0" tIns="0" rIns="0" bIns="0"/>
          <a:lstStyle/>
          <a:p>
            <a:pPr algn="ctr" eaLnBrk="1" hangingPunct="1">
              <a:buNone/>
            </a:pPr>
            <a:r>
              <a:rPr lang="en-US" sz="1400" dirty="0">
                <a:cs typeface="Times New Roman" pitchFamily="18" charset="0"/>
              </a:rPr>
              <a:t>Normal Glandular </a:t>
            </a:r>
            <a:r>
              <a:rPr lang="en-US" sz="1400" dirty="0" smtClean="0">
                <a:cs typeface="Times New Roman" pitchFamily="18" charset="0"/>
              </a:rPr>
              <a:t>Tissue</a:t>
            </a:r>
            <a:endParaRPr lang="en-US" b="0" dirty="0"/>
          </a:p>
        </p:txBody>
      </p:sp>
      <p:pic>
        <p:nvPicPr>
          <p:cNvPr id="8" name="Picture 8" descr="PR2000_meas10_100Gl"/>
          <p:cNvPicPr>
            <a:picLocks noChangeAspect="1" noChangeArrowheads="1"/>
          </p:cNvPicPr>
          <p:nvPr/>
        </p:nvPicPr>
        <p:blipFill>
          <a:blip r:embed="rId3" cstate="screen"/>
          <a:srcRect/>
          <a:stretch>
            <a:fillRect/>
          </a:stretch>
        </p:blipFill>
        <p:spPr bwMode="auto">
          <a:xfrm>
            <a:off x="2589213" y="862290"/>
            <a:ext cx="1676400" cy="2195513"/>
          </a:xfrm>
          <a:prstGeom prst="rect">
            <a:avLst/>
          </a:prstGeom>
          <a:noFill/>
          <a:ln w="9525">
            <a:noFill/>
            <a:miter lim="800000"/>
            <a:headEnd/>
            <a:tailEnd/>
          </a:ln>
        </p:spPr>
      </p:pic>
      <p:pic>
        <p:nvPicPr>
          <p:cNvPr id="9" name="Picture 9" descr="PR2000_meas15_100CaP"/>
          <p:cNvPicPr>
            <a:picLocks noChangeAspect="1" noChangeArrowheads="1"/>
          </p:cNvPicPr>
          <p:nvPr/>
        </p:nvPicPr>
        <p:blipFill>
          <a:blip r:embed="rId4" cstate="screen"/>
          <a:srcRect/>
          <a:stretch>
            <a:fillRect/>
          </a:stretch>
        </p:blipFill>
        <p:spPr bwMode="auto">
          <a:xfrm>
            <a:off x="6704013" y="862290"/>
            <a:ext cx="1676400" cy="2198649"/>
          </a:xfrm>
          <a:prstGeom prst="rect">
            <a:avLst/>
          </a:prstGeom>
          <a:noFill/>
          <a:ln w="9525">
            <a:noFill/>
            <a:miter lim="800000"/>
            <a:headEnd/>
            <a:tailEnd/>
          </a:ln>
        </p:spPr>
      </p:pic>
      <p:pic>
        <p:nvPicPr>
          <p:cNvPr id="10" name="Picture 10" descr="PR2008_meas15_100Str"/>
          <p:cNvPicPr>
            <a:picLocks noChangeAspect="1" noChangeArrowheads="1"/>
          </p:cNvPicPr>
          <p:nvPr/>
        </p:nvPicPr>
        <p:blipFill>
          <a:blip r:embed="rId5" cstate="screen"/>
          <a:srcRect/>
          <a:stretch>
            <a:fillRect/>
          </a:stretch>
        </p:blipFill>
        <p:spPr bwMode="auto">
          <a:xfrm>
            <a:off x="533400" y="862290"/>
            <a:ext cx="1676400" cy="2190750"/>
          </a:xfrm>
          <a:prstGeom prst="rect">
            <a:avLst/>
          </a:prstGeom>
          <a:noFill/>
          <a:ln w="9525">
            <a:noFill/>
            <a:miter lim="800000"/>
            <a:headEnd/>
            <a:tailEnd/>
          </a:ln>
        </p:spPr>
      </p:pic>
      <p:pic>
        <p:nvPicPr>
          <p:cNvPr id="11" name="Picture 11" descr="PR2008_meas04_100BPH"/>
          <p:cNvPicPr>
            <a:picLocks noChangeAspect="1" noChangeArrowheads="1"/>
          </p:cNvPicPr>
          <p:nvPr/>
        </p:nvPicPr>
        <p:blipFill>
          <a:blip r:embed="rId6" cstate="screen"/>
          <a:srcRect/>
          <a:stretch>
            <a:fillRect/>
          </a:stretch>
        </p:blipFill>
        <p:spPr bwMode="auto">
          <a:xfrm>
            <a:off x="4646613" y="862290"/>
            <a:ext cx="1676400" cy="2192338"/>
          </a:xfrm>
          <a:prstGeom prst="rect">
            <a:avLst/>
          </a:prstGeom>
          <a:noFill/>
          <a:ln w="9525">
            <a:noFill/>
            <a:miter lim="800000"/>
            <a:headEnd/>
            <a:tailEnd/>
          </a:ln>
        </p:spPr>
      </p:pic>
      <p:grpSp>
        <p:nvGrpSpPr>
          <p:cNvPr id="3" name="Group 12"/>
          <p:cNvGrpSpPr>
            <a:grpSpLocks/>
          </p:cNvGrpSpPr>
          <p:nvPr/>
        </p:nvGrpSpPr>
        <p:grpSpPr bwMode="auto">
          <a:xfrm>
            <a:off x="1752600" y="2832339"/>
            <a:ext cx="428625" cy="215900"/>
            <a:chOff x="1044" y="10129"/>
            <a:chExt cx="675" cy="342"/>
          </a:xfrm>
        </p:grpSpPr>
        <p:sp>
          <p:nvSpPr>
            <p:cNvPr id="13" name="Line 13"/>
            <p:cNvSpPr>
              <a:spLocks noChangeShapeType="1"/>
            </p:cNvSpPr>
            <p:nvPr/>
          </p:nvSpPr>
          <p:spPr bwMode="auto">
            <a:xfrm>
              <a:off x="1098" y="10210"/>
              <a:ext cx="1" cy="180"/>
            </a:xfrm>
            <a:prstGeom prst="line">
              <a:avLst/>
            </a:prstGeom>
            <a:noFill/>
            <a:ln w="9525">
              <a:solidFill>
                <a:srgbClr val="000000"/>
              </a:solidFill>
              <a:round/>
              <a:headEnd/>
              <a:tailEnd/>
            </a:ln>
          </p:spPr>
          <p:txBody>
            <a:bodyPr/>
            <a:lstStyle/>
            <a:p>
              <a:endParaRPr lang="en-US"/>
            </a:p>
          </p:txBody>
        </p:sp>
        <p:sp>
          <p:nvSpPr>
            <p:cNvPr id="14" name="Line 14"/>
            <p:cNvSpPr>
              <a:spLocks noChangeShapeType="1"/>
            </p:cNvSpPr>
            <p:nvPr/>
          </p:nvSpPr>
          <p:spPr bwMode="auto">
            <a:xfrm>
              <a:off x="1655" y="10210"/>
              <a:ext cx="1" cy="180"/>
            </a:xfrm>
            <a:prstGeom prst="line">
              <a:avLst/>
            </a:prstGeom>
            <a:noFill/>
            <a:ln w="9525">
              <a:solidFill>
                <a:srgbClr val="000000"/>
              </a:solidFill>
              <a:round/>
              <a:headEnd/>
              <a:tailEnd/>
            </a:ln>
          </p:spPr>
          <p:txBody>
            <a:bodyPr/>
            <a:lstStyle/>
            <a:p>
              <a:endParaRPr lang="en-US"/>
            </a:p>
          </p:txBody>
        </p:sp>
        <p:sp>
          <p:nvSpPr>
            <p:cNvPr id="15" name="Line 15"/>
            <p:cNvSpPr>
              <a:spLocks noChangeShapeType="1"/>
            </p:cNvSpPr>
            <p:nvPr/>
          </p:nvSpPr>
          <p:spPr bwMode="auto">
            <a:xfrm>
              <a:off x="1107" y="10309"/>
              <a:ext cx="540" cy="1"/>
            </a:xfrm>
            <a:prstGeom prst="line">
              <a:avLst/>
            </a:prstGeom>
            <a:noFill/>
            <a:ln w="9525">
              <a:solidFill>
                <a:srgbClr val="000000"/>
              </a:solidFill>
              <a:round/>
              <a:headEnd/>
              <a:tailEnd/>
            </a:ln>
          </p:spPr>
          <p:txBody>
            <a:bodyPr/>
            <a:lstStyle/>
            <a:p>
              <a:endParaRPr lang="en-US"/>
            </a:p>
          </p:txBody>
        </p:sp>
        <p:sp>
          <p:nvSpPr>
            <p:cNvPr id="16" name="Text Box 16"/>
            <p:cNvSpPr txBox="1">
              <a:spLocks noChangeArrowheads="1"/>
            </p:cNvSpPr>
            <p:nvPr/>
          </p:nvSpPr>
          <p:spPr bwMode="auto">
            <a:xfrm>
              <a:off x="1044" y="10129"/>
              <a:ext cx="675" cy="342"/>
            </a:xfrm>
            <a:prstGeom prst="rect">
              <a:avLst/>
            </a:prstGeom>
            <a:noFill/>
            <a:ln w="9525">
              <a:noFill/>
              <a:miter lim="800000"/>
              <a:headEnd/>
              <a:tailEnd/>
            </a:ln>
          </p:spPr>
          <p:txBody>
            <a:bodyPr lIns="0" tIns="0" rIns="0" bIns="0"/>
            <a:lstStyle/>
            <a:p>
              <a:pPr algn="ctr" eaLnBrk="1" hangingPunct="1"/>
              <a:r>
                <a:rPr lang="en-US" sz="800" b="1" dirty="0">
                  <a:cs typeface="Times New Roman" pitchFamily="18" charset="0"/>
                </a:rPr>
                <a:t>500 </a:t>
              </a:r>
              <a:r>
                <a:rPr lang="en-US" sz="800" b="1" dirty="0">
                  <a:latin typeface="Symbol" pitchFamily="18" charset="2"/>
                  <a:cs typeface="Times New Roman" pitchFamily="18" charset="0"/>
                </a:rPr>
                <a:t>m</a:t>
              </a:r>
              <a:r>
                <a:rPr lang="en-US" sz="800" b="1" dirty="0">
                  <a:cs typeface="Times New Roman" pitchFamily="18" charset="0"/>
                </a:rPr>
                <a:t>m</a:t>
              </a:r>
              <a:endParaRPr lang="en-US" b="1" dirty="0"/>
            </a:p>
          </p:txBody>
        </p:sp>
      </p:grpSp>
      <p:grpSp>
        <p:nvGrpSpPr>
          <p:cNvPr id="12" name="Group 17"/>
          <p:cNvGrpSpPr>
            <a:grpSpLocks/>
          </p:cNvGrpSpPr>
          <p:nvPr/>
        </p:nvGrpSpPr>
        <p:grpSpPr bwMode="auto">
          <a:xfrm>
            <a:off x="7953375" y="2841941"/>
            <a:ext cx="428625" cy="215900"/>
            <a:chOff x="1044" y="10129"/>
            <a:chExt cx="675" cy="342"/>
          </a:xfrm>
        </p:grpSpPr>
        <p:sp>
          <p:nvSpPr>
            <p:cNvPr id="18" name="Line 18"/>
            <p:cNvSpPr>
              <a:spLocks noChangeShapeType="1"/>
            </p:cNvSpPr>
            <p:nvPr/>
          </p:nvSpPr>
          <p:spPr bwMode="auto">
            <a:xfrm>
              <a:off x="1098" y="10210"/>
              <a:ext cx="1" cy="180"/>
            </a:xfrm>
            <a:prstGeom prst="line">
              <a:avLst/>
            </a:prstGeom>
            <a:noFill/>
            <a:ln w="9525">
              <a:solidFill>
                <a:srgbClr val="000000"/>
              </a:solidFill>
              <a:round/>
              <a:headEnd/>
              <a:tailEnd/>
            </a:ln>
          </p:spPr>
          <p:txBody>
            <a:bodyPr/>
            <a:lstStyle/>
            <a:p>
              <a:endParaRPr lang="en-US"/>
            </a:p>
          </p:txBody>
        </p:sp>
        <p:sp>
          <p:nvSpPr>
            <p:cNvPr id="19" name="Line 19"/>
            <p:cNvSpPr>
              <a:spLocks noChangeShapeType="1"/>
            </p:cNvSpPr>
            <p:nvPr/>
          </p:nvSpPr>
          <p:spPr bwMode="auto">
            <a:xfrm>
              <a:off x="1655" y="10210"/>
              <a:ext cx="1" cy="180"/>
            </a:xfrm>
            <a:prstGeom prst="line">
              <a:avLst/>
            </a:prstGeom>
            <a:noFill/>
            <a:ln w="9525">
              <a:solidFill>
                <a:srgbClr val="000000"/>
              </a:solidFill>
              <a:round/>
              <a:headEnd/>
              <a:tailEnd/>
            </a:ln>
          </p:spPr>
          <p:txBody>
            <a:bodyPr/>
            <a:lstStyle/>
            <a:p>
              <a:endParaRPr lang="en-US"/>
            </a:p>
          </p:txBody>
        </p:sp>
        <p:sp>
          <p:nvSpPr>
            <p:cNvPr id="20" name="Line 20"/>
            <p:cNvSpPr>
              <a:spLocks noChangeShapeType="1"/>
            </p:cNvSpPr>
            <p:nvPr/>
          </p:nvSpPr>
          <p:spPr bwMode="auto">
            <a:xfrm>
              <a:off x="1107" y="10309"/>
              <a:ext cx="540" cy="1"/>
            </a:xfrm>
            <a:prstGeom prst="line">
              <a:avLst/>
            </a:prstGeom>
            <a:noFill/>
            <a:ln w="9525">
              <a:solidFill>
                <a:srgbClr val="000000"/>
              </a:solidFill>
              <a:round/>
              <a:headEnd/>
              <a:tailEnd/>
            </a:ln>
          </p:spPr>
          <p:txBody>
            <a:bodyPr/>
            <a:lstStyle/>
            <a:p>
              <a:endParaRPr lang="en-US"/>
            </a:p>
          </p:txBody>
        </p:sp>
        <p:sp>
          <p:nvSpPr>
            <p:cNvPr id="21" name="Text Box 21"/>
            <p:cNvSpPr txBox="1">
              <a:spLocks noChangeArrowheads="1"/>
            </p:cNvSpPr>
            <p:nvPr/>
          </p:nvSpPr>
          <p:spPr bwMode="auto">
            <a:xfrm>
              <a:off x="1044" y="10129"/>
              <a:ext cx="675" cy="342"/>
            </a:xfrm>
            <a:prstGeom prst="rect">
              <a:avLst/>
            </a:prstGeom>
            <a:noFill/>
            <a:ln w="9525">
              <a:noFill/>
              <a:miter lim="800000"/>
              <a:headEnd/>
              <a:tailEnd/>
            </a:ln>
          </p:spPr>
          <p:txBody>
            <a:bodyPr lIns="0" tIns="0" rIns="0" bIns="0"/>
            <a:lstStyle/>
            <a:p>
              <a:pPr algn="ctr" eaLnBrk="1" hangingPunct="1"/>
              <a:r>
                <a:rPr lang="en-US" sz="800" b="1" dirty="0">
                  <a:cs typeface="Times New Roman" pitchFamily="18" charset="0"/>
                </a:rPr>
                <a:t>500 </a:t>
              </a:r>
              <a:r>
                <a:rPr lang="en-US" sz="800" b="1" dirty="0">
                  <a:latin typeface="Symbol" pitchFamily="18" charset="2"/>
                  <a:cs typeface="Times New Roman" pitchFamily="18" charset="0"/>
                </a:rPr>
                <a:t>m</a:t>
              </a:r>
              <a:r>
                <a:rPr lang="en-US" sz="800" b="1" dirty="0">
                  <a:cs typeface="Times New Roman" pitchFamily="18" charset="0"/>
                </a:rPr>
                <a:t>m</a:t>
              </a:r>
              <a:endParaRPr lang="en-US" b="1" dirty="0"/>
            </a:p>
          </p:txBody>
        </p:sp>
      </p:grpSp>
      <p:grpSp>
        <p:nvGrpSpPr>
          <p:cNvPr id="17" name="Group 22"/>
          <p:cNvGrpSpPr>
            <a:grpSpLocks/>
          </p:cNvGrpSpPr>
          <p:nvPr/>
        </p:nvGrpSpPr>
        <p:grpSpPr bwMode="auto">
          <a:xfrm>
            <a:off x="3823008" y="2834196"/>
            <a:ext cx="428625" cy="217487"/>
            <a:chOff x="1044" y="10129"/>
            <a:chExt cx="675" cy="342"/>
          </a:xfrm>
        </p:grpSpPr>
        <p:sp>
          <p:nvSpPr>
            <p:cNvPr id="23" name="Line 23"/>
            <p:cNvSpPr>
              <a:spLocks noChangeShapeType="1"/>
            </p:cNvSpPr>
            <p:nvPr/>
          </p:nvSpPr>
          <p:spPr bwMode="auto">
            <a:xfrm>
              <a:off x="1098" y="10210"/>
              <a:ext cx="1" cy="180"/>
            </a:xfrm>
            <a:prstGeom prst="line">
              <a:avLst/>
            </a:prstGeom>
            <a:noFill/>
            <a:ln w="9525">
              <a:solidFill>
                <a:srgbClr val="000000"/>
              </a:solidFill>
              <a:round/>
              <a:headEnd/>
              <a:tailEnd/>
            </a:ln>
          </p:spPr>
          <p:txBody>
            <a:bodyPr/>
            <a:lstStyle/>
            <a:p>
              <a:endParaRPr lang="en-US"/>
            </a:p>
          </p:txBody>
        </p:sp>
        <p:sp>
          <p:nvSpPr>
            <p:cNvPr id="24" name="Line 24"/>
            <p:cNvSpPr>
              <a:spLocks noChangeShapeType="1"/>
            </p:cNvSpPr>
            <p:nvPr/>
          </p:nvSpPr>
          <p:spPr bwMode="auto">
            <a:xfrm>
              <a:off x="1655" y="10210"/>
              <a:ext cx="1" cy="180"/>
            </a:xfrm>
            <a:prstGeom prst="line">
              <a:avLst/>
            </a:prstGeom>
            <a:noFill/>
            <a:ln w="9525">
              <a:solidFill>
                <a:srgbClr val="000000"/>
              </a:solidFill>
              <a:round/>
              <a:headEnd/>
              <a:tailEnd/>
            </a:ln>
          </p:spPr>
          <p:txBody>
            <a:bodyPr/>
            <a:lstStyle/>
            <a:p>
              <a:endParaRPr lang="en-US"/>
            </a:p>
          </p:txBody>
        </p:sp>
        <p:sp>
          <p:nvSpPr>
            <p:cNvPr id="25" name="Line 25"/>
            <p:cNvSpPr>
              <a:spLocks noChangeShapeType="1"/>
            </p:cNvSpPr>
            <p:nvPr/>
          </p:nvSpPr>
          <p:spPr bwMode="auto">
            <a:xfrm>
              <a:off x="1107" y="10309"/>
              <a:ext cx="540" cy="1"/>
            </a:xfrm>
            <a:prstGeom prst="line">
              <a:avLst/>
            </a:prstGeom>
            <a:noFill/>
            <a:ln w="9525">
              <a:solidFill>
                <a:srgbClr val="000000"/>
              </a:solidFill>
              <a:round/>
              <a:headEnd/>
              <a:tailEnd/>
            </a:ln>
          </p:spPr>
          <p:txBody>
            <a:bodyPr/>
            <a:lstStyle/>
            <a:p>
              <a:endParaRPr lang="en-US"/>
            </a:p>
          </p:txBody>
        </p:sp>
        <p:sp>
          <p:nvSpPr>
            <p:cNvPr id="26" name="Text Box 26"/>
            <p:cNvSpPr txBox="1">
              <a:spLocks noChangeArrowheads="1"/>
            </p:cNvSpPr>
            <p:nvPr/>
          </p:nvSpPr>
          <p:spPr bwMode="auto">
            <a:xfrm>
              <a:off x="1044" y="10129"/>
              <a:ext cx="675" cy="342"/>
            </a:xfrm>
            <a:prstGeom prst="rect">
              <a:avLst/>
            </a:prstGeom>
            <a:noFill/>
            <a:ln w="9525">
              <a:noFill/>
              <a:miter lim="800000"/>
              <a:headEnd/>
              <a:tailEnd/>
            </a:ln>
          </p:spPr>
          <p:txBody>
            <a:bodyPr lIns="0" tIns="0" rIns="0" bIns="0"/>
            <a:lstStyle/>
            <a:p>
              <a:pPr algn="ctr" eaLnBrk="1" hangingPunct="1"/>
              <a:r>
                <a:rPr lang="en-US" sz="800" b="1" dirty="0">
                  <a:cs typeface="Times New Roman" pitchFamily="18" charset="0"/>
                </a:rPr>
                <a:t>500 </a:t>
              </a:r>
              <a:r>
                <a:rPr lang="en-US" sz="800" b="1" dirty="0">
                  <a:latin typeface="Symbol" pitchFamily="18" charset="2"/>
                  <a:cs typeface="Times New Roman" pitchFamily="18" charset="0"/>
                </a:rPr>
                <a:t>m</a:t>
              </a:r>
              <a:r>
                <a:rPr lang="en-US" sz="800" b="1" dirty="0">
                  <a:cs typeface="Times New Roman" pitchFamily="18" charset="0"/>
                </a:rPr>
                <a:t>m</a:t>
              </a:r>
              <a:endParaRPr lang="en-US" b="1" dirty="0"/>
            </a:p>
          </p:txBody>
        </p:sp>
      </p:grpSp>
      <p:grpSp>
        <p:nvGrpSpPr>
          <p:cNvPr id="22" name="Group 27"/>
          <p:cNvGrpSpPr>
            <a:grpSpLocks/>
          </p:cNvGrpSpPr>
          <p:nvPr/>
        </p:nvGrpSpPr>
        <p:grpSpPr bwMode="auto">
          <a:xfrm>
            <a:off x="5873875" y="2832339"/>
            <a:ext cx="428625" cy="217487"/>
            <a:chOff x="1052" y="10129"/>
            <a:chExt cx="675" cy="342"/>
          </a:xfrm>
        </p:grpSpPr>
        <p:sp>
          <p:nvSpPr>
            <p:cNvPr id="28" name="Line 28"/>
            <p:cNvSpPr>
              <a:spLocks noChangeShapeType="1"/>
            </p:cNvSpPr>
            <p:nvPr/>
          </p:nvSpPr>
          <p:spPr bwMode="auto">
            <a:xfrm>
              <a:off x="1098" y="10210"/>
              <a:ext cx="1" cy="180"/>
            </a:xfrm>
            <a:prstGeom prst="line">
              <a:avLst/>
            </a:prstGeom>
            <a:noFill/>
            <a:ln w="9525">
              <a:solidFill>
                <a:srgbClr val="000000"/>
              </a:solidFill>
              <a:round/>
              <a:headEnd/>
              <a:tailEnd/>
            </a:ln>
          </p:spPr>
          <p:txBody>
            <a:bodyPr/>
            <a:lstStyle/>
            <a:p>
              <a:endParaRPr lang="en-US"/>
            </a:p>
          </p:txBody>
        </p:sp>
        <p:sp>
          <p:nvSpPr>
            <p:cNvPr id="29" name="Line 29"/>
            <p:cNvSpPr>
              <a:spLocks noChangeShapeType="1"/>
            </p:cNvSpPr>
            <p:nvPr/>
          </p:nvSpPr>
          <p:spPr bwMode="auto">
            <a:xfrm>
              <a:off x="1655" y="10210"/>
              <a:ext cx="1" cy="180"/>
            </a:xfrm>
            <a:prstGeom prst="line">
              <a:avLst/>
            </a:prstGeom>
            <a:noFill/>
            <a:ln w="9525">
              <a:solidFill>
                <a:srgbClr val="000000"/>
              </a:solidFill>
              <a:round/>
              <a:headEnd/>
              <a:tailEnd/>
            </a:ln>
          </p:spPr>
          <p:txBody>
            <a:bodyPr/>
            <a:lstStyle/>
            <a:p>
              <a:endParaRPr lang="en-US"/>
            </a:p>
          </p:txBody>
        </p:sp>
        <p:sp>
          <p:nvSpPr>
            <p:cNvPr id="30" name="Line 30"/>
            <p:cNvSpPr>
              <a:spLocks noChangeShapeType="1"/>
            </p:cNvSpPr>
            <p:nvPr/>
          </p:nvSpPr>
          <p:spPr bwMode="auto">
            <a:xfrm>
              <a:off x="1107" y="10309"/>
              <a:ext cx="540" cy="1"/>
            </a:xfrm>
            <a:prstGeom prst="line">
              <a:avLst/>
            </a:prstGeom>
            <a:noFill/>
            <a:ln w="9525">
              <a:solidFill>
                <a:srgbClr val="000000"/>
              </a:solidFill>
              <a:round/>
              <a:headEnd/>
              <a:tailEnd/>
            </a:ln>
          </p:spPr>
          <p:txBody>
            <a:bodyPr/>
            <a:lstStyle/>
            <a:p>
              <a:endParaRPr lang="en-US"/>
            </a:p>
          </p:txBody>
        </p:sp>
        <p:sp>
          <p:nvSpPr>
            <p:cNvPr id="31" name="Text Box 31"/>
            <p:cNvSpPr txBox="1">
              <a:spLocks noChangeArrowheads="1"/>
            </p:cNvSpPr>
            <p:nvPr/>
          </p:nvSpPr>
          <p:spPr bwMode="auto">
            <a:xfrm>
              <a:off x="1052" y="10129"/>
              <a:ext cx="675" cy="342"/>
            </a:xfrm>
            <a:prstGeom prst="rect">
              <a:avLst/>
            </a:prstGeom>
            <a:noFill/>
            <a:ln w="9525">
              <a:noFill/>
              <a:miter lim="800000"/>
              <a:headEnd/>
              <a:tailEnd/>
            </a:ln>
          </p:spPr>
          <p:txBody>
            <a:bodyPr lIns="0" tIns="0" rIns="0" bIns="0"/>
            <a:lstStyle/>
            <a:p>
              <a:pPr algn="ctr" eaLnBrk="1" hangingPunct="1"/>
              <a:r>
                <a:rPr lang="en-US" sz="800" b="1" dirty="0">
                  <a:cs typeface="Times New Roman" pitchFamily="18" charset="0"/>
                </a:rPr>
                <a:t>500 </a:t>
              </a:r>
              <a:r>
                <a:rPr lang="en-US" sz="800" b="1" dirty="0">
                  <a:latin typeface="Symbol" pitchFamily="18" charset="2"/>
                  <a:cs typeface="Times New Roman" pitchFamily="18" charset="0"/>
                </a:rPr>
                <a:t>m</a:t>
              </a:r>
              <a:r>
                <a:rPr lang="en-US" sz="800" b="1" dirty="0">
                  <a:cs typeface="Times New Roman" pitchFamily="18" charset="0"/>
                </a:rPr>
                <a:t>m</a:t>
              </a:r>
              <a:endParaRPr lang="en-US" b="1" dirty="0"/>
            </a:p>
          </p:txBody>
        </p:sp>
      </p:grpSp>
      <p:sp>
        <p:nvSpPr>
          <p:cNvPr id="34" name="Text Box 4"/>
          <p:cNvSpPr txBox="1">
            <a:spLocks noChangeArrowheads="1"/>
          </p:cNvSpPr>
          <p:nvPr/>
        </p:nvSpPr>
        <p:spPr bwMode="auto">
          <a:xfrm>
            <a:off x="555702" y="3099039"/>
            <a:ext cx="1635125" cy="647700"/>
          </a:xfrm>
          <a:prstGeom prst="rect">
            <a:avLst/>
          </a:prstGeom>
          <a:noFill/>
          <a:ln w="9525">
            <a:noFill/>
            <a:miter lim="800000"/>
            <a:headEnd/>
            <a:tailEnd/>
          </a:ln>
        </p:spPr>
        <p:txBody>
          <a:bodyPr lIns="0" tIns="0" rIns="0" bIns="0"/>
          <a:lstStyle/>
          <a:p>
            <a:pPr algn="ctr" eaLnBrk="1" hangingPunct="1">
              <a:buNone/>
            </a:pPr>
            <a:r>
              <a:rPr lang="en-US" sz="1400" dirty="0" smtClean="0">
                <a:cs typeface="Times New Roman" pitchFamily="18" charset="0"/>
              </a:rPr>
              <a:t>Largely </a:t>
            </a:r>
            <a:r>
              <a:rPr lang="en-US" sz="1400" dirty="0" err="1" smtClean="0">
                <a:cs typeface="Times New Roman" pitchFamily="18" charset="0"/>
              </a:rPr>
              <a:t>acellular</a:t>
            </a:r>
            <a:endParaRPr lang="en-US" sz="1400" dirty="0" smtClean="0">
              <a:cs typeface="Times New Roman" pitchFamily="18" charset="0"/>
            </a:endParaRPr>
          </a:p>
          <a:p>
            <a:pPr algn="ctr" eaLnBrk="1" hangingPunct="1">
              <a:buNone/>
            </a:pPr>
            <a:r>
              <a:rPr lang="en-US" sz="1400" dirty="0" smtClean="0">
                <a:cs typeface="Times New Roman" pitchFamily="18" charset="0"/>
              </a:rPr>
              <a:t>High levels of </a:t>
            </a:r>
            <a:r>
              <a:rPr lang="en-US" sz="1400" b="0" dirty="0" smtClean="0">
                <a:cs typeface="Times New Roman" pitchFamily="18" charset="0"/>
              </a:rPr>
              <a:t> ECM</a:t>
            </a:r>
            <a:endParaRPr lang="en-US" sz="1400" b="0" dirty="0"/>
          </a:p>
        </p:txBody>
      </p:sp>
      <p:sp>
        <p:nvSpPr>
          <p:cNvPr id="35" name="Text Box 4"/>
          <p:cNvSpPr txBox="1">
            <a:spLocks noChangeArrowheads="1"/>
          </p:cNvSpPr>
          <p:nvPr/>
        </p:nvSpPr>
        <p:spPr bwMode="auto">
          <a:xfrm>
            <a:off x="2611630" y="3099039"/>
            <a:ext cx="1635125" cy="1485900"/>
          </a:xfrm>
          <a:prstGeom prst="rect">
            <a:avLst/>
          </a:prstGeom>
          <a:noFill/>
          <a:ln w="9525">
            <a:noFill/>
            <a:miter lim="800000"/>
            <a:headEnd/>
            <a:tailEnd/>
          </a:ln>
        </p:spPr>
        <p:txBody>
          <a:bodyPr lIns="0" tIns="0" rIns="0" bIns="0"/>
          <a:lstStyle/>
          <a:p>
            <a:pPr algn="ctr" eaLnBrk="1" hangingPunct="1">
              <a:buNone/>
            </a:pPr>
            <a:r>
              <a:rPr lang="en-US" sz="1400" dirty="0" smtClean="0">
                <a:cs typeface="Times New Roman" pitchFamily="18" charset="0"/>
              </a:rPr>
              <a:t>Primary functional units</a:t>
            </a:r>
          </a:p>
          <a:p>
            <a:pPr algn="ctr" eaLnBrk="1" hangingPunct="1">
              <a:buNone/>
            </a:pPr>
            <a:r>
              <a:rPr lang="en-US" sz="1400" dirty="0" smtClean="0">
                <a:cs typeface="Times New Roman" pitchFamily="18" charset="0"/>
              </a:rPr>
              <a:t>Homogenous lumen size</a:t>
            </a:r>
          </a:p>
          <a:p>
            <a:pPr algn="ctr" eaLnBrk="1" hangingPunct="1">
              <a:buNone/>
            </a:pPr>
            <a:r>
              <a:rPr lang="en-US" sz="1400" dirty="0" smtClean="0">
                <a:cs typeface="Times New Roman" pitchFamily="18" charset="0"/>
              </a:rPr>
              <a:t>Circular lumens</a:t>
            </a:r>
          </a:p>
        </p:txBody>
      </p:sp>
      <p:sp>
        <p:nvSpPr>
          <p:cNvPr id="36" name="Text Box 4"/>
          <p:cNvSpPr txBox="1">
            <a:spLocks noChangeArrowheads="1"/>
          </p:cNvSpPr>
          <p:nvPr/>
        </p:nvSpPr>
        <p:spPr bwMode="auto">
          <a:xfrm>
            <a:off x="4648200" y="3099039"/>
            <a:ext cx="1635125" cy="1485900"/>
          </a:xfrm>
          <a:prstGeom prst="rect">
            <a:avLst/>
          </a:prstGeom>
          <a:noFill/>
          <a:ln w="9525">
            <a:noFill/>
            <a:miter lim="800000"/>
            <a:headEnd/>
            <a:tailEnd/>
          </a:ln>
        </p:spPr>
        <p:txBody>
          <a:bodyPr lIns="0" tIns="0" rIns="0" bIns="0"/>
          <a:lstStyle/>
          <a:p>
            <a:pPr algn="ctr" eaLnBrk="1" hangingPunct="1">
              <a:buNone/>
            </a:pPr>
            <a:r>
              <a:rPr lang="en-US" sz="1400" dirty="0" smtClean="0">
                <a:cs typeface="Times New Roman" pitchFamily="18" charset="0"/>
              </a:rPr>
              <a:t>Increased # of glands</a:t>
            </a:r>
          </a:p>
          <a:p>
            <a:pPr algn="ctr" eaLnBrk="1" hangingPunct="1">
              <a:buNone/>
            </a:pPr>
            <a:r>
              <a:rPr lang="en-US" sz="1400" dirty="0" smtClean="0">
                <a:cs typeface="Times New Roman" pitchFamily="18" charset="0"/>
              </a:rPr>
              <a:t>Increased luminal size</a:t>
            </a:r>
          </a:p>
          <a:p>
            <a:pPr algn="ctr" eaLnBrk="1" hangingPunct="1">
              <a:buNone/>
            </a:pPr>
            <a:r>
              <a:rPr lang="en-US" sz="1400" dirty="0" smtClean="0">
                <a:cs typeface="Times New Roman" pitchFamily="18" charset="0"/>
              </a:rPr>
              <a:t>Papillary lumens</a:t>
            </a:r>
          </a:p>
        </p:txBody>
      </p:sp>
      <p:sp>
        <p:nvSpPr>
          <p:cNvPr id="37" name="Text Box 4"/>
          <p:cNvSpPr txBox="1">
            <a:spLocks noChangeArrowheads="1"/>
          </p:cNvSpPr>
          <p:nvPr/>
        </p:nvSpPr>
        <p:spPr bwMode="auto">
          <a:xfrm>
            <a:off x="6724573" y="3099039"/>
            <a:ext cx="1635125" cy="1485900"/>
          </a:xfrm>
          <a:prstGeom prst="rect">
            <a:avLst/>
          </a:prstGeom>
          <a:noFill/>
          <a:ln w="9525">
            <a:noFill/>
            <a:miter lim="800000"/>
            <a:headEnd/>
            <a:tailEnd/>
          </a:ln>
        </p:spPr>
        <p:txBody>
          <a:bodyPr lIns="0" tIns="0" rIns="0" bIns="0"/>
          <a:lstStyle/>
          <a:p>
            <a:pPr algn="ctr" eaLnBrk="1" hangingPunct="1">
              <a:buNone/>
            </a:pPr>
            <a:r>
              <a:rPr lang="en-US" sz="1400" dirty="0" smtClean="0">
                <a:cs typeface="Times New Roman" pitchFamily="18" charset="0"/>
              </a:rPr>
              <a:t>Dense structure of poorly formed small glands.</a:t>
            </a:r>
          </a:p>
          <a:p>
            <a:pPr algn="ctr" eaLnBrk="1" hangingPunct="1">
              <a:buNone/>
            </a:pPr>
            <a:r>
              <a:rPr lang="en-US" sz="1400" dirty="0" smtClean="0">
                <a:cs typeface="Times New Roman" pitchFamily="18" charset="0"/>
              </a:rPr>
              <a:t>Low levels of ECM</a:t>
            </a:r>
          </a:p>
        </p:txBody>
      </p:sp>
      <p:pic>
        <p:nvPicPr>
          <p:cNvPr id="27" name="Picture 26"/>
          <p:cNvPicPr>
            <a:picLocks noChangeAspect="1"/>
          </p:cNvPicPr>
          <p:nvPr/>
        </p:nvPicPr>
        <p:blipFill rotWithShape="1">
          <a:blip r:embed="rId7"/>
          <a:srcRect b="50193"/>
          <a:stretch/>
        </p:blipFill>
        <p:spPr>
          <a:xfrm>
            <a:off x="206141" y="4176763"/>
            <a:ext cx="4197181" cy="2624805"/>
          </a:xfrm>
          <a:prstGeom prst="rect">
            <a:avLst/>
          </a:prstGeom>
        </p:spPr>
      </p:pic>
      <p:pic>
        <p:nvPicPr>
          <p:cNvPr id="38" name="Picture 37"/>
          <p:cNvPicPr>
            <a:picLocks noChangeAspect="1"/>
          </p:cNvPicPr>
          <p:nvPr/>
        </p:nvPicPr>
        <p:blipFill rotWithShape="1">
          <a:blip r:embed="rId8"/>
          <a:srcRect t="49593" b="-763"/>
          <a:stretch/>
        </p:blipFill>
        <p:spPr>
          <a:xfrm>
            <a:off x="4612440" y="4215384"/>
            <a:ext cx="4212069" cy="2704449"/>
          </a:xfrm>
          <a:prstGeom prst="rect">
            <a:avLst/>
          </a:prstGeom>
        </p:spPr>
      </p:pic>
    </p:spTree>
    <p:extLst>
      <p:ext uri="{BB962C8B-B14F-4D97-AF65-F5344CB8AC3E}">
        <p14:creationId xmlns:p14="http://schemas.microsoft.com/office/powerpoint/2010/main" val="26207559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8904"/>
            <a:ext cx="8229600" cy="1143000"/>
          </a:xfrm>
        </p:spPr>
        <p:txBody>
          <a:bodyPr>
            <a:normAutofit/>
          </a:bodyPr>
          <a:lstStyle/>
          <a:p>
            <a:r>
              <a:rPr lang="en-US" sz="3800" dirty="0" smtClean="0"/>
              <a:t>Electrical Impedance Tomography (EIT)</a:t>
            </a:r>
            <a:endParaRPr lang="en-US" sz="3800" dirty="0"/>
          </a:p>
        </p:txBody>
      </p:sp>
      <p:pic>
        <p:nvPicPr>
          <p:cNvPr id="129026" name="Picture 2"/>
          <p:cNvPicPr>
            <a:picLocks noChangeAspect="1" noChangeArrowheads="1"/>
          </p:cNvPicPr>
          <p:nvPr/>
        </p:nvPicPr>
        <p:blipFill>
          <a:blip r:embed="rId3" cstate="screen"/>
          <a:srcRect/>
          <a:stretch>
            <a:fillRect/>
          </a:stretch>
        </p:blipFill>
        <p:spPr bwMode="auto">
          <a:xfrm>
            <a:off x="3172263" y="1066800"/>
            <a:ext cx="2884237" cy="2801832"/>
          </a:xfrm>
          <a:prstGeom prst="rect">
            <a:avLst/>
          </a:prstGeom>
          <a:noFill/>
          <a:ln w="9525">
            <a:noFill/>
            <a:miter lim="800000"/>
            <a:headEnd/>
            <a:tailEnd/>
          </a:ln>
        </p:spPr>
      </p:pic>
      <p:pic>
        <p:nvPicPr>
          <p:cNvPr id="12" name="Picture 7" descr="COND3D2_F01_L1sigma"/>
          <p:cNvPicPr>
            <a:picLocks noChangeAspect="1" noChangeArrowheads="1"/>
          </p:cNvPicPr>
          <p:nvPr/>
        </p:nvPicPr>
        <p:blipFill>
          <a:blip r:embed="rId4" cstate="screen"/>
          <a:srcRect/>
          <a:stretch>
            <a:fillRect/>
          </a:stretch>
        </p:blipFill>
        <p:spPr bwMode="auto">
          <a:xfrm>
            <a:off x="6340354" y="1169296"/>
            <a:ext cx="2727446" cy="2656182"/>
          </a:xfrm>
          <a:prstGeom prst="rect">
            <a:avLst/>
          </a:prstGeom>
          <a:noFill/>
          <a:ln w="9525">
            <a:noFill/>
            <a:miter lim="800000"/>
            <a:headEnd/>
            <a:tailEnd/>
          </a:ln>
        </p:spPr>
      </p:pic>
      <p:grpSp>
        <p:nvGrpSpPr>
          <p:cNvPr id="3" name="Group 64"/>
          <p:cNvGrpSpPr/>
          <p:nvPr/>
        </p:nvGrpSpPr>
        <p:grpSpPr>
          <a:xfrm>
            <a:off x="144520" y="1217868"/>
            <a:ext cx="2553949" cy="2537761"/>
            <a:chOff x="228600" y="2695135"/>
            <a:chExt cx="2553949" cy="2537761"/>
          </a:xfrm>
        </p:grpSpPr>
        <p:sp>
          <p:nvSpPr>
            <p:cNvPr id="7" name="Oval 6"/>
            <p:cNvSpPr>
              <a:spLocks noChangeAspect="1"/>
            </p:cNvSpPr>
            <p:nvPr/>
          </p:nvSpPr>
          <p:spPr>
            <a:xfrm>
              <a:off x="247103" y="2697450"/>
              <a:ext cx="2535446" cy="25354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47"/>
            <p:cNvGrpSpPr>
              <a:grpSpLocks noChangeAspect="1"/>
            </p:cNvGrpSpPr>
            <p:nvPr/>
          </p:nvGrpSpPr>
          <p:grpSpPr>
            <a:xfrm>
              <a:off x="228600" y="2695135"/>
              <a:ext cx="2551786" cy="2535446"/>
              <a:chOff x="76200" y="2535620"/>
              <a:chExt cx="2871950" cy="2853560"/>
            </a:xfrm>
          </p:grpSpPr>
          <p:cxnSp>
            <p:nvCxnSpPr>
              <p:cNvPr id="32" name="Straight Connector 31"/>
              <p:cNvCxnSpPr/>
              <p:nvPr/>
            </p:nvCxnSpPr>
            <p:spPr>
              <a:xfrm rot="5400000">
                <a:off x="-74676" y="3974016"/>
                <a:ext cx="30175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2797274" y="3971386"/>
                <a:ext cx="30175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522476" y="2384744"/>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1530356" y="5238304"/>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2700000">
                <a:off x="2526634" y="4843120"/>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2700000">
                <a:off x="508706" y="2819880"/>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2700000">
                <a:off x="2536664" y="2817250"/>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2700000">
                <a:off x="513424" y="4837328"/>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320000">
                <a:off x="195780" y="3265614"/>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320000">
                <a:off x="2862780" y="4367944"/>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380000">
                <a:off x="2854702" y="3265614"/>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380000">
                <a:off x="190668" y="4368951"/>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4020000">
                <a:off x="969957" y="2498876"/>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4020000">
                <a:off x="2070917" y="5155366"/>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4080000">
                <a:off x="967580" y="5152934"/>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4080000">
                <a:off x="2069910" y="2493814"/>
                <a:ext cx="0" cy="3017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p:cNvCxnSpPr/>
          <p:nvPr/>
        </p:nvCxnSpPr>
        <p:spPr>
          <a:xfrm rot="16200000" flipH="1">
            <a:off x="796884" y="1854044"/>
            <a:ext cx="2164139" cy="896416"/>
          </a:xfrm>
          <a:prstGeom prst="straightConnector1">
            <a:avLst/>
          </a:prstGeom>
          <a:ln w="3810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16200000" flipH="1">
            <a:off x="163023" y="2487906"/>
            <a:ext cx="2535446" cy="1588"/>
          </a:xfrm>
          <a:prstGeom prst="straightConnector1">
            <a:avLst/>
          </a:prstGeom>
          <a:ln w="3810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0800000" flipH="1">
            <a:off x="163023" y="1591490"/>
            <a:ext cx="2164138" cy="896416"/>
          </a:xfrm>
          <a:prstGeom prst="straightConnector1">
            <a:avLst/>
          </a:prstGeom>
          <a:ln w="3810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384740" y="2586158"/>
            <a:ext cx="570990" cy="584775"/>
          </a:xfrm>
          <a:prstGeom prst="rect">
            <a:avLst/>
          </a:prstGeom>
          <a:noFill/>
        </p:spPr>
        <p:txBody>
          <a:bodyPr wrap="none" rtlCol="0">
            <a:spAutoFit/>
          </a:bodyPr>
          <a:lstStyle/>
          <a:p>
            <a:r>
              <a:rPr lang="en-US" sz="3200" dirty="0" smtClean="0">
                <a:latin typeface="Symbol" pitchFamily="18" charset="2"/>
              </a:rPr>
              <a:t>s</a:t>
            </a:r>
            <a:r>
              <a:rPr lang="en-US" sz="3200" baseline="-25000" dirty="0" smtClean="0"/>
              <a:t>2</a:t>
            </a:r>
            <a:endParaRPr lang="en-US" sz="3200" baseline="-25000" dirty="0"/>
          </a:p>
        </p:txBody>
      </p:sp>
      <p:sp>
        <p:nvSpPr>
          <p:cNvPr id="62" name="TextBox 61"/>
          <p:cNvSpPr txBox="1"/>
          <p:nvPr/>
        </p:nvSpPr>
        <p:spPr>
          <a:xfrm>
            <a:off x="373120" y="2128958"/>
            <a:ext cx="607859" cy="584775"/>
          </a:xfrm>
          <a:prstGeom prst="rect">
            <a:avLst/>
          </a:prstGeom>
          <a:noFill/>
        </p:spPr>
        <p:txBody>
          <a:bodyPr wrap="none" rtlCol="0">
            <a:spAutoFit/>
          </a:bodyPr>
          <a:lstStyle/>
          <a:p>
            <a:r>
              <a:rPr lang="en-US" sz="3200" dirty="0" err="1" smtClean="0">
                <a:latin typeface="Symbol" pitchFamily="18" charset="2"/>
              </a:rPr>
              <a:t>s</a:t>
            </a:r>
            <a:r>
              <a:rPr lang="en-US" sz="3200" baseline="-25000" dirty="0" err="1" smtClean="0"/>
              <a:t>N</a:t>
            </a:r>
            <a:endParaRPr lang="en-US" sz="3200" baseline="-25000" dirty="0"/>
          </a:p>
        </p:txBody>
      </p:sp>
      <p:sp>
        <p:nvSpPr>
          <p:cNvPr id="66" name="TextBox 65"/>
          <p:cNvSpPr txBox="1"/>
          <p:nvPr/>
        </p:nvSpPr>
        <p:spPr>
          <a:xfrm>
            <a:off x="328450" y="609600"/>
            <a:ext cx="2223429" cy="461665"/>
          </a:xfrm>
          <a:prstGeom prst="rect">
            <a:avLst/>
          </a:prstGeom>
          <a:noFill/>
        </p:spPr>
        <p:txBody>
          <a:bodyPr wrap="none" rtlCol="0">
            <a:spAutoFit/>
          </a:bodyPr>
          <a:lstStyle/>
          <a:p>
            <a:pPr algn="ctr"/>
            <a:r>
              <a:rPr lang="en-US" sz="2400" dirty="0" smtClean="0"/>
              <a:t>Data Acquisition</a:t>
            </a:r>
            <a:endParaRPr lang="en-US" sz="2400" dirty="0"/>
          </a:p>
        </p:txBody>
      </p:sp>
      <p:sp>
        <p:nvSpPr>
          <p:cNvPr id="67" name="TextBox 66"/>
          <p:cNvSpPr txBox="1"/>
          <p:nvPr/>
        </p:nvSpPr>
        <p:spPr>
          <a:xfrm>
            <a:off x="3163499" y="609600"/>
            <a:ext cx="2900602" cy="461665"/>
          </a:xfrm>
          <a:prstGeom prst="rect">
            <a:avLst/>
          </a:prstGeom>
          <a:noFill/>
        </p:spPr>
        <p:txBody>
          <a:bodyPr wrap="none" rtlCol="0">
            <a:spAutoFit/>
          </a:bodyPr>
          <a:lstStyle/>
          <a:p>
            <a:pPr algn="ctr"/>
            <a:r>
              <a:rPr lang="en-US" sz="2400" dirty="0" smtClean="0"/>
              <a:t>Image Reconstruction</a:t>
            </a:r>
            <a:endParaRPr lang="en-US" sz="2400" dirty="0"/>
          </a:p>
        </p:txBody>
      </p:sp>
      <p:sp>
        <p:nvSpPr>
          <p:cNvPr id="68" name="TextBox 67"/>
          <p:cNvSpPr txBox="1"/>
          <p:nvPr/>
        </p:nvSpPr>
        <p:spPr>
          <a:xfrm>
            <a:off x="6551525" y="609600"/>
            <a:ext cx="2392001" cy="461665"/>
          </a:xfrm>
          <a:prstGeom prst="rect">
            <a:avLst/>
          </a:prstGeom>
          <a:noFill/>
        </p:spPr>
        <p:txBody>
          <a:bodyPr wrap="none" rtlCol="0">
            <a:spAutoFit/>
          </a:bodyPr>
          <a:lstStyle/>
          <a:p>
            <a:pPr algn="ctr"/>
            <a:r>
              <a:rPr lang="en-US" sz="2400" dirty="0" smtClean="0"/>
              <a:t>Conductivity Map</a:t>
            </a:r>
            <a:endParaRPr lang="en-US" sz="2400" dirty="0"/>
          </a:p>
        </p:txBody>
      </p:sp>
      <p:sp>
        <p:nvSpPr>
          <p:cNvPr id="69" name="Right Arrow 68"/>
          <p:cNvSpPr/>
          <p:nvPr/>
        </p:nvSpPr>
        <p:spPr>
          <a:xfrm>
            <a:off x="2895600" y="2341180"/>
            <a:ext cx="3048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6019800" y="2341180"/>
            <a:ext cx="3048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30480" y="3769698"/>
            <a:ext cx="2926080" cy="2400657"/>
          </a:xfrm>
          <a:prstGeom prst="rect">
            <a:avLst/>
          </a:prstGeom>
          <a:noFill/>
        </p:spPr>
        <p:txBody>
          <a:bodyPr wrap="square" rtlCol="0">
            <a:spAutoFit/>
          </a:bodyPr>
          <a:lstStyle/>
          <a:p>
            <a:pPr algn="ctr"/>
            <a:r>
              <a:rPr lang="en-US" sz="2400" dirty="0" smtClean="0"/>
              <a:t>Hardware</a:t>
            </a:r>
          </a:p>
          <a:p>
            <a:pPr algn="ctr"/>
            <a:r>
              <a:rPr lang="en-US" i="1" kern="0" dirty="0" smtClean="0">
                <a:solidFill>
                  <a:sysClr val="windowText" lastClr="000000"/>
                </a:solidFill>
              </a:rPr>
              <a:t>apply current (or voltage) to a set of electrodes in contact with a region of interest and measured the resulting voltage (or current) from the same (or a different) set of electrodes</a:t>
            </a:r>
            <a:endParaRPr lang="en-US" dirty="0"/>
          </a:p>
        </p:txBody>
      </p:sp>
      <p:sp>
        <p:nvSpPr>
          <p:cNvPr id="72" name="TextBox 71"/>
          <p:cNvSpPr txBox="1"/>
          <p:nvPr/>
        </p:nvSpPr>
        <p:spPr>
          <a:xfrm>
            <a:off x="3147480" y="3769698"/>
            <a:ext cx="2926080" cy="2677656"/>
          </a:xfrm>
          <a:prstGeom prst="rect">
            <a:avLst/>
          </a:prstGeom>
          <a:noFill/>
        </p:spPr>
        <p:txBody>
          <a:bodyPr wrap="square" rtlCol="0">
            <a:spAutoFit/>
          </a:bodyPr>
          <a:lstStyle/>
          <a:p>
            <a:pPr algn="ctr"/>
            <a:r>
              <a:rPr lang="en-US" sz="2400" dirty="0" smtClean="0"/>
              <a:t>Computer Model</a:t>
            </a:r>
          </a:p>
          <a:p>
            <a:pPr algn="ctr"/>
            <a:r>
              <a:rPr lang="en-US" i="1" kern="0" dirty="0" smtClean="0">
                <a:solidFill>
                  <a:sysClr val="windowText" lastClr="000000"/>
                </a:solidFill>
              </a:rPr>
              <a:t>given that we can apply some current (or voltage) and measure the resulting voltage (or current) how can we compute an estimate of the internal electrical property distribution</a:t>
            </a:r>
            <a:endParaRPr lang="en-US" dirty="0"/>
          </a:p>
        </p:txBody>
      </p:sp>
      <p:sp>
        <p:nvSpPr>
          <p:cNvPr id="73" name="TextBox 72"/>
          <p:cNvSpPr txBox="1"/>
          <p:nvPr/>
        </p:nvSpPr>
        <p:spPr>
          <a:xfrm>
            <a:off x="6804955" y="3769698"/>
            <a:ext cx="1901162" cy="461665"/>
          </a:xfrm>
          <a:prstGeom prst="rect">
            <a:avLst/>
          </a:prstGeom>
          <a:noFill/>
        </p:spPr>
        <p:txBody>
          <a:bodyPr wrap="none" rtlCol="0">
            <a:spAutoFit/>
          </a:bodyPr>
          <a:lstStyle/>
          <a:p>
            <a:pPr algn="ctr"/>
            <a:r>
              <a:rPr lang="en-US" sz="2400" dirty="0" smtClean="0"/>
              <a:t>Clinical Image</a:t>
            </a:r>
            <a:endParaRPr lang="en-US" sz="2400" dirty="0"/>
          </a:p>
        </p:txBody>
      </p:sp>
      <p:sp>
        <p:nvSpPr>
          <p:cNvPr id="60" name="TextBox 59"/>
          <p:cNvSpPr txBox="1"/>
          <p:nvPr/>
        </p:nvSpPr>
        <p:spPr>
          <a:xfrm>
            <a:off x="2085500" y="2494755"/>
            <a:ext cx="570990" cy="584775"/>
          </a:xfrm>
          <a:prstGeom prst="rect">
            <a:avLst/>
          </a:prstGeom>
          <a:noFill/>
        </p:spPr>
        <p:txBody>
          <a:bodyPr wrap="none" rtlCol="0">
            <a:spAutoFit/>
          </a:bodyPr>
          <a:lstStyle/>
          <a:p>
            <a:r>
              <a:rPr lang="en-US" sz="3200" dirty="0" smtClean="0">
                <a:latin typeface="Symbol" pitchFamily="18" charset="2"/>
              </a:rPr>
              <a:t>s</a:t>
            </a:r>
            <a:r>
              <a:rPr lang="en-US" sz="3200" baseline="-25000" dirty="0" smtClean="0"/>
              <a:t>1</a:t>
            </a:r>
            <a:endParaRPr lang="en-US" sz="3200" baseline="-25000" dirty="0"/>
          </a:p>
        </p:txBody>
      </p:sp>
      <p:sp>
        <p:nvSpPr>
          <p:cNvPr id="74" name="Oval 73"/>
          <p:cNvSpPr/>
          <p:nvPr/>
        </p:nvSpPr>
        <p:spPr>
          <a:xfrm>
            <a:off x="1524000" y="2057400"/>
            <a:ext cx="762000" cy="762000"/>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5537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descr="full_mesh2"/>
          <p:cNvPicPr>
            <a:picLocks noChangeAspect="1" noChangeArrowheads="1"/>
          </p:cNvPicPr>
          <p:nvPr/>
        </p:nvPicPr>
        <p:blipFill>
          <a:blip r:embed="rId3" cstate="screen"/>
          <a:srcRect/>
          <a:stretch>
            <a:fillRect/>
          </a:stretch>
        </p:blipFill>
        <p:spPr bwMode="auto">
          <a:xfrm>
            <a:off x="3048000" y="1981200"/>
            <a:ext cx="2971800" cy="2895600"/>
          </a:xfrm>
          <a:prstGeom prst="rect">
            <a:avLst/>
          </a:prstGeom>
          <a:noFill/>
        </p:spPr>
      </p:pic>
      <p:pic>
        <p:nvPicPr>
          <p:cNvPr id="101" name="Picture 4" descr="3000_cond"/>
          <p:cNvPicPr>
            <a:picLocks noChangeAspect="1" noChangeArrowheads="1"/>
          </p:cNvPicPr>
          <p:nvPr/>
        </p:nvPicPr>
        <p:blipFill>
          <a:blip r:embed="rId4" cstate="screen"/>
          <a:srcRect/>
          <a:stretch>
            <a:fillRect/>
          </a:stretch>
        </p:blipFill>
        <p:spPr bwMode="auto">
          <a:xfrm>
            <a:off x="6553200" y="2286000"/>
            <a:ext cx="2438400" cy="2438400"/>
          </a:xfrm>
          <a:prstGeom prst="rect">
            <a:avLst/>
          </a:prstGeom>
          <a:noFill/>
        </p:spPr>
      </p:pic>
      <p:sp>
        <p:nvSpPr>
          <p:cNvPr id="102" name="TextBox 101"/>
          <p:cNvSpPr txBox="1"/>
          <p:nvPr/>
        </p:nvSpPr>
        <p:spPr>
          <a:xfrm>
            <a:off x="328450" y="1676400"/>
            <a:ext cx="2223429" cy="461665"/>
          </a:xfrm>
          <a:prstGeom prst="rect">
            <a:avLst/>
          </a:prstGeom>
          <a:noFill/>
        </p:spPr>
        <p:txBody>
          <a:bodyPr wrap="none" rtlCol="0">
            <a:spAutoFit/>
          </a:bodyPr>
          <a:lstStyle/>
          <a:p>
            <a:pPr algn="ctr"/>
            <a:r>
              <a:rPr lang="en-US" sz="2400" dirty="0" smtClean="0"/>
              <a:t>Data Acquisition</a:t>
            </a:r>
            <a:endParaRPr lang="en-US" sz="2400" dirty="0"/>
          </a:p>
        </p:txBody>
      </p:sp>
      <p:sp>
        <p:nvSpPr>
          <p:cNvPr id="103" name="TextBox 102"/>
          <p:cNvSpPr txBox="1"/>
          <p:nvPr/>
        </p:nvSpPr>
        <p:spPr>
          <a:xfrm>
            <a:off x="3163499" y="1676400"/>
            <a:ext cx="2900602" cy="461665"/>
          </a:xfrm>
          <a:prstGeom prst="rect">
            <a:avLst/>
          </a:prstGeom>
          <a:noFill/>
        </p:spPr>
        <p:txBody>
          <a:bodyPr wrap="none" rtlCol="0">
            <a:spAutoFit/>
          </a:bodyPr>
          <a:lstStyle/>
          <a:p>
            <a:pPr algn="ctr"/>
            <a:r>
              <a:rPr lang="en-US" sz="2400" dirty="0" smtClean="0"/>
              <a:t>Image Reconstruction</a:t>
            </a:r>
            <a:endParaRPr lang="en-US" sz="2400" dirty="0"/>
          </a:p>
        </p:txBody>
      </p:sp>
      <p:sp>
        <p:nvSpPr>
          <p:cNvPr id="104" name="TextBox 103"/>
          <p:cNvSpPr txBox="1"/>
          <p:nvPr/>
        </p:nvSpPr>
        <p:spPr>
          <a:xfrm>
            <a:off x="6551525" y="1676400"/>
            <a:ext cx="2392001" cy="461665"/>
          </a:xfrm>
          <a:prstGeom prst="rect">
            <a:avLst/>
          </a:prstGeom>
          <a:noFill/>
        </p:spPr>
        <p:txBody>
          <a:bodyPr wrap="none" rtlCol="0">
            <a:spAutoFit/>
          </a:bodyPr>
          <a:lstStyle/>
          <a:p>
            <a:pPr algn="ctr"/>
            <a:r>
              <a:rPr lang="en-US" sz="2400" dirty="0" smtClean="0"/>
              <a:t>Conductivity Map</a:t>
            </a:r>
            <a:endParaRPr lang="en-US" sz="2400" dirty="0"/>
          </a:p>
        </p:txBody>
      </p:sp>
      <p:sp>
        <p:nvSpPr>
          <p:cNvPr id="105" name="TextBox 104"/>
          <p:cNvSpPr txBox="1"/>
          <p:nvPr/>
        </p:nvSpPr>
        <p:spPr>
          <a:xfrm>
            <a:off x="732310" y="5105400"/>
            <a:ext cx="1410451" cy="461665"/>
          </a:xfrm>
          <a:prstGeom prst="rect">
            <a:avLst/>
          </a:prstGeom>
          <a:noFill/>
        </p:spPr>
        <p:txBody>
          <a:bodyPr wrap="none" rtlCol="0">
            <a:spAutoFit/>
          </a:bodyPr>
          <a:lstStyle/>
          <a:p>
            <a:pPr algn="ctr"/>
            <a:r>
              <a:rPr lang="en-US" sz="2400" dirty="0" smtClean="0"/>
              <a:t>Hardware</a:t>
            </a:r>
            <a:endParaRPr lang="en-US" sz="2400" dirty="0"/>
          </a:p>
        </p:txBody>
      </p:sp>
      <p:sp>
        <p:nvSpPr>
          <p:cNvPr id="106" name="TextBox 105"/>
          <p:cNvSpPr txBox="1"/>
          <p:nvPr/>
        </p:nvSpPr>
        <p:spPr>
          <a:xfrm>
            <a:off x="3434750" y="5105400"/>
            <a:ext cx="2319738" cy="461665"/>
          </a:xfrm>
          <a:prstGeom prst="rect">
            <a:avLst/>
          </a:prstGeom>
          <a:noFill/>
        </p:spPr>
        <p:txBody>
          <a:bodyPr wrap="none" rtlCol="0">
            <a:spAutoFit/>
          </a:bodyPr>
          <a:lstStyle/>
          <a:p>
            <a:pPr algn="ctr"/>
            <a:r>
              <a:rPr lang="en-US" sz="2400" dirty="0" smtClean="0"/>
              <a:t>Computer Model</a:t>
            </a:r>
            <a:endParaRPr lang="en-US" sz="2400" dirty="0"/>
          </a:p>
        </p:txBody>
      </p:sp>
      <p:sp>
        <p:nvSpPr>
          <p:cNvPr id="107" name="TextBox 106"/>
          <p:cNvSpPr txBox="1"/>
          <p:nvPr/>
        </p:nvSpPr>
        <p:spPr>
          <a:xfrm>
            <a:off x="6804955" y="5105400"/>
            <a:ext cx="1901162" cy="461665"/>
          </a:xfrm>
          <a:prstGeom prst="rect">
            <a:avLst/>
          </a:prstGeom>
          <a:noFill/>
        </p:spPr>
        <p:txBody>
          <a:bodyPr wrap="none" rtlCol="0">
            <a:spAutoFit/>
          </a:bodyPr>
          <a:lstStyle/>
          <a:p>
            <a:pPr algn="ctr"/>
            <a:r>
              <a:rPr lang="en-US" sz="2400" dirty="0" smtClean="0"/>
              <a:t>Clinical Image</a:t>
            </a:r>
            <a:endParaRPr lang="en-US" sz="2400" dirty="0"/>
          </a:p>
        </p:txBody>
      </p:sp>
      <p:pic>
        <p:nvPicPr>
          <p:cNvPr id="108" name="Picture 78" descr="img_0022"/>
          <p:cNvPicPr>
            <a:picLocks noChangeAspect="1" noChangeArrowheads="1"/>
          </p:cNvPicPr>
          <p:nvPr/>
        </p:nvPicPr>
        <p:blipFill>
          <a:blip r:embed="rId5" cstate="screen"/>
          <a:srcRect/>
          <a:stretch>
            <a:fillRect/>
          </a:stretch>
        </p:blipFill>
        <p:spPr bwMode="auto">
          <a:xfrm>
            <a:off x="76200" y="2409823"/>
            <a:ext cx="2971800" cy="2314578"/>
          </a:xfrm>
          <a:prstGeom prst="rect">
            <a:avLst/>
          </a:prstGeom>
          <a:noFill/>
          <a:ln w="9525">
            <a:noFill/>
            <a:miter lim="800000"/>
            <a:headEnd/>
            <a:tailEnd/>
          </a:ln>
        </p:spPr>
      </p:pic>
      <p:sp>
        <p:nvSpPr>
          <p:cNvPr id="12" name="Title 1"/>
          <p:cNvSpPr txBox="1">
            <a:spLocks/>
          </p:cNvSpPr>
          <p:nvPr/>
        </p:nvSpPr>
        <p:spPr>
          <a:xfrm>
            <a:off x="76200" y="-304800"/>
            <a:ext cx="8229600" cy="1143000"/>
          </a:xfrm>
          <a:prstGeom prst="rect">
            <a:avLst/>
          </a:prstGeom>
        </p:spPr>
        <p:txBody>
          <a:bodyPr vert="horz" lIns="91440" tIns="45720" rIns="91440" bIns="45720" rtlCol="0" anchor="ctr">
            <a:normAutofit/>
          </a:bodyPr>
          <a:lstStyle/>
          <a:p>
            <a:pPr lvl="0"/>
            <a:r>
              <a:rPr lang="en-US" sz="2800" i="1" dirty="0" smtClean="0">
                <a:latin typeface="Calibri"/>
                <a:cs typeface="Calibri"/>
              </a:rPr>
              <a:t>Breast EIT: 10x5x8 mm tumor lower outer quadrant</a:t>
            </a:r>
            <a:endParaRPr kumimoji="0" lang="en-US" sz="2800" i="1" u="none" strike="noStrike" kern="0" cap="none" spc="0" normalizeH="0" baseline="0" noProof="0" dirty="0">
              <a:ln>
                <a:noFill/>
              </a:ln>
              <a:solidFill>
                <a:sysClr val="windowText" lastClr="000000"/>
              </a:solidFill>
              <a:effectLst/>
              <a:uLnTx/>
              <a:uFillTx/>
              <a:latin typeface="Calibri"/>
              <a:cs typeface="Calibri"/>
            </a:endParaRPr>
          </a:p>
        </p:txBody>
      </p:sp>
    </p:spTree>
    <p:extLst>
      <p:ext uri="{BB962C8B-B14F-4D97-AF65-F5344CB8AC3E}">
        <p14:creationId xmlns:p14="http://schemas.microsoft.com/office/powerpoint/2010/main" val="3129607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178</TotalTime>
  <Words>1183</Words>
  <Application>Microsoft Macintosh PowerPoint</Application>
  <PresentationFormat>On-screen Show (4:3)</PresentationFormat>
  <Paragraphs>182</Paragraphs>
  <Slides>27</Slides>
  <Notes>10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29" baseType="lpstr">
      <vt:lpstr>Office Theme</vt:lpstr>
      <vt:lpstr>Equation</vt:lpstr>
      <vt:lpstr>ENGS 129 </vt:lpstr>
      <vt:lpstr>PowerPoint Presentation</vt:lpstr>
      <vt:lpstr>PowerPoint Presentation</vt:lpstr>
      <vt:lpstr>PowerPoint Presentation</vt:lpstr>
      <vt:lpstr>PowerPoint Presentation</vt:lpstr>
      <vt:lpstr>PowerPoint Presentation</vt:lpstr>
      <vt:lpstr>Rationale for EIS</vt:lpstr>
      <vt:lpstr>Electrical Impedance Tomography (EIT)</vt:lpstr>
      <vt:lpstr>PowerPoint Presentation</vt:lpstr>
      <vt:lpstr>EIT Hardware Design</vt:lpstr>
      <vt:lpstr>EIT Hardware Design</vt:lpstr>
      <vt:lpstr>Electrode-Tissue Interface</vt:lpstr>
      <vt:lpstr>Bioimpedance-based Biometric</vt:lpstr>
      <vt:lpstr>PowerPoint Presentation</vt:lpstr>
      <vt:lpstr>PowerPoint Presentation</vt:lpstr>
      <vt:lpstr>Bioimpedance-based Biometric</vt:lpstr>
      <vt:lpstr>Wearable EIT</vt:lpstr>
      <vt:lpstr>AD5933</vt:lpstr>
      <vt:lpstr>AD5933</vt:lpstr>
      <vt:lpstr>AD5933</vt:lpstr>
      <vt:lpstr>PowerPoint Presentation</vt:lpstr>
      <vt:lpstr>AD5933 Register Map</vt:lpstr>
      <vt:lpstr>AD5933 I2C Protocol</vt:lpstr>
      <vt:lpstr>AD5933 I2C Protocol</vt:lpstr>
      <vt:lpstr>PowerPoint Presentation</vt:lpstr>
      <vt:lpstr>PowerPoint Presentation</vt:lpstr>
      <vt:lpstr>PowerPoint Presentation</vt:lpstr>
    </vt:vector>
  </TitlesOfParts>
  <Company>Dartmouth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ENGS 129 </dc:title>
  <dc:creator>Ryan Halter</dc:creator>
  <cp:lastModifiedBy>Ryan Halter</cp:lastModifiedBy>
  <cp:revision>15</cp:revision>
  <dcterms:created xsi:type="dcterms:W3CDTF">2012-05-15T20:38:02Z</dcterms:created>
  <dcterms:modified xsi:type="dcterms:W3CDTF">2012-05-16T13:59:47Z</dcterms:modified>
</cp:coreProperties>
</file>